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Instrument Sans Semi Bold"/>
      <p:regular r:id="rId15"/>
    </p:embeddedFont>
    <p:embeddedFont>
      <p:font typeface="Instrument Sans Semi Bold"/>
      <p:regular r:id="rId16"/>
    </p:embeddedFont>
    <p:embeddedFont>
      <p:font typeface="Instrument Sans Semi Bold"/>
      <p:regular r:id="rId17"/>
    </p:embeddedFont>
    <p:embeddedFont>
      <p:font typeface="Instrument Sans Semi Bold"/>
      <p:regular r:id="rId18"/>
    </p:embeddedFont>
    <p:embeddedFont>
      <p:font typeface="Instrument Sans Medium"/>
      <p:regular r:id="rId19"/>
    </p:embeddedFont>
    <p:embeddedFont>
      <p:font typeface="Instrument Sans Medium"/>
      <p:regular r:id="rId20"/>
    </p:embeddedFont>
    <p:embeddedFont>
      <p:font typeface="Instrument Sans Medium"/>
      <p:regular r:id="rId21"/>
    </p:embeddedFont>
    <p:embeddedFont>
      <p:font typeface="Instrument Sans Medium"/>
      <p:regular r:id="rId2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 Id="rId21" Type="http://schemas.openxmlformats.org/officeDocument/2006/relationships/font" Target="fonts/font7.fntdata"/><Relationship Id="rId22"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2-2.png>
</file>

<file path=ppt/media/image-4-1.png>
</file>

<file path=ppt/media/image-5-1.png>
</file>

<file path=ppt/media/image-6-1.png>
</file>

<file path=ppt/media/image-7-1.png>
</file>

<file path=ppt/media/image-7-2.png>
</file>

<file path=ppt/media/image-8-1.png>
</file>

<file path=ppt/media/image-8-2.png>
</file>

<file path=ppt/media/image-8-3.png>
</file>

<file path=ppt/media/image-8-4.png>
</file>

<file path=ppt/media/image-8-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FF"/>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760720" cy="8229600"/>
          </a:xfrm>
          <a:prstGeom prst="rect">
            <a:avLst/>
          </a:prstGeom>
        </p:spPr>
      </p:pic>
      <p:sp>
        <p:nvSpPr>
          <p:cNvPr id="3" name="Text 0"/>
          <p:cNvSpPr/>
          <p:nvPr/>
        </p:nvSpPr>
        <p:spPr>
          <a:xfrm>
            <a:off x="6280190" y="2510076"/>
            <a:ext cx="7556421" cy="1417558"/>
          </a:xfrm>
          <a:prstGeom prst="rect">
            <a:avLst/>
          </a:prstGeom>
          <a:noFill/>
          <a:ln/>
        </p:spPr>
        <p:txBody>
          <a:bodyPr wrap="squar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Customer Shopping Behavior Analysis</a:t>
            </a:r>
            <a:endParaRPr lang="en-US" sz="4450" dirty="0"/>
          </a:p>
        </p:txBody>
      </p:sp>
      <p:sp>
        <p:nvSpPr>
          <p:cNvPr id="4" name="Text 1"/>
          <p:cNvSpPr/>
          <p:nvPr/>
        </p:nvSpPr>
        <p:spPr>
          <a:xfrm>
            <a:off x="6280190" y="426779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This project analyzes customer shopping behavior using transactional data from 3,900 purchases. Our goal is to uncover insights into spending patterns, customer segments, and product preferences to guide strategic business decisions.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2294453" y="436483"/>
            <a:ext cx="7028021" cy="496133"/>
          </a:xfrm>
          <a:prstGeom prst="rect">
            <a:avLst/>
          </a:prstGeom>
          <a:noFill/>
          <a:ln/>
        </p:spPr>
        <p:txBody>
          <a:bodyPr wrap="none" lIns="0" tIns="0" rIns="0" bIns="0" rtlCol="0" anchor="t"/>
          <a:lstStyle/>
          <a:p>
            <a:pPr algn="l" indent="0" marL="0">
              <a:lnSpc>
                <a:spcPts val="3900"/>
              </a:lnSpc>
              <a:buNone/>
            </a:pPr>
            <a:r>
              <a:rPr lang="en-US" sz="3100" dirty="0">
                <a:solidFill>
                  <a:srgbClr val="091C53"/>
                </a:solidFill>
                <a:latin typeface="Instrument Sans Semi Bold" pitchFamily="34" charset="0"/>
                <a:ea typeface="Instrument Sans Semi Bold" pitchFamily="34" charset="-122"/>
                <a:cs typeface="Instrument Sans Semi Bold" pitchFamily="34" charset="-120"/>
              </a:rPr>
              <a:t>Project Overview &amp; Dataset Summary</a:t>
            </a:r>
            <a:endParaRPr lang="en-US" sz="3100" dirty="0"/>
          </a:p>
        </p:txBody>
      </p:sp>
      <p:sp>
        <p:nvSpPr>
          <p:cNvPr id="3" name="Text 1"/>
          <p:cNvSpPr/>
          <p:nvPr/>
        </p:nvSpPr>
        <p:spPr>
          <a:xfrm>
            <a:off x="2294453" y="1329452"/>
            <a:ext cx="1984415" cy="248007"/>
          </a:xfrm>
          <a:prstGeom prst="rect">
            <a:avLst/>
          </a:prstGeom>
          <a:noFill/>
          <a:ln/>
        </p:spPr>
        <p:txBody>
          <a:bodyPr wrap="none" lIns="0" tIns="0" rIns="0" bIns="0" rtlCol="0" anchor="t"/>
          <a:lstStyle/>
          <a:p>
            <a:pPr algn="l" indent="0" marL="0">
              <a:lnSpc>
                <a:spcPts val="1950"/>
              </a:lnSpc>
              <a:buNone/>
            </a:pPr>
            <a:r>
              <a:rPr lang="en-US" sz="1550" dirty="0">
                <a:solidFill>
                  <a:srgbClr val="091C53"/>
                </a:solidFill>
                <a:latin typeface="Instrument Sans Semi Bold" pitchFamily="34" charset="0"/>
                <a:ea typeface="Instrument Sans Semi Bold" pitchFamily="34" charset="-122"/>
                <a:cs typeface="Instrument Sans Semi Bold" pitchFamily="34" charset="-120"/>
              </a:rPr>
              <a:t>Project Goal</a:t>
            </a:r>
            <a:endParaRPr lang="en-US" sz="1550" dirty="0"/>
          </a:p>
        </p:txBody>
      </p:sp>
      <p:sp>
        <p:nvSpPr>
          <p:cNvPr id="4" name="Text 2"/>
          <p:cNvSpPr/>
          <p:nvPr/>
        </p:nvSpPr>
        <p:spPr>
          <a:xfrm>
            <a:off x="2294453" y="1736169"/>
            <a:ext cx="4827151" cy="761524"/>
          </a:xfrm>
          <a:prstGeom prst="rect">
            <a:avLst/>
          </a:prstGeom>
          <a:noFill/>
          <a:ln/>
        </p:spPr>
        <p:txBody>
          <a:bodyPr wrap="square" lIns="0" tIns="0" rIns="0" bIns="0" rtlCol="0" anchor="t"/>
          <a:lstStyle/>
          <a:p>
            <a:pPr algn="l" indent="0" marL="0">
              <a:lnSpc>
                <a:spcPts val="2000"/>
              </a:lnSpc>
              <a:buNone/>
            </a:pPr>
            <a:r>
              <a:rPr lang="en-US" sz="1250" dirty="0">
                <a:solidFill>
                  <a:srgbClr val="1E3063"/>
                </a:solidFill>
                <a:latin typeface="Instrument Sans Medium" pitchFamily="34" charset="0"/>
                <a:ea typeface="Instrument Sans Medium" pitchFamily="34" charset="-122"/>
                <a:cs typeface="Instrument Sans Medium" pitchFamily="34" charset="-120"/>
              </a:rPr>
              <a:t>Uncover insights into spending patterns, customer segments, product preferences, and subscription behavior to guide strategic business decisions.</a:t>
            </a:r>
            <a:endParaRPr lang="en-US" sz="1250" dirty="0"/>
          </a:p>
        </p:txBody>
      </p:sp>
      <p:pic>
        <p:nvPicPr>
          <p:cNvPr id="5" name="Image 0" descr="preencoded.png">    </p:cNvPr>
          <p:cNvPicPr>
            <a:picLocks noChangeAspect="1"/>
          </p:cNvPicPr>
          <p:nvPr/>
        </p:nvPicPr>
        <p:blipFill>
          <a:blip r:embed="rId1"/>
          <a:stretch>
            <a:fillRect/>
          </a:stretch>
        </p:blipFill>
        <p:spPr>
          <a:xfrm>
            <a:off x="2294453" y="2676287"/>
            <a:ext cx="4827151" cy="4827151"/>
          </a:xfrm>
          <a:prstGeom prst="rect">
            <a:avLst/>
          </a:prstGeom>
        </p:spPr>
      </p:pic>
      <p:sp>
        <p:nvSpPr>
          <p:cNvPr id="6" name="Text 3"/>
          <p:cNvSpPr/>
          <p:nvPr/>
        </p:nvSpPr>
        <p:spPr>
          <a:xfrm>
            <a:off x="7516416" y="1329452"/>
            <a:ext cx="1984415" cy="248007"/>
          </a:xfrm>
          <a:prstGeom prst="rect">
            <a:avLst/>
          </a:prstGeom>
          <a:noFill/>
          <a:ln/>
        </p:spPr>
        <p:txBody>
          <a:bodyPr wrap="none" lIns="0" tIns="0" rIns="0" bIns="0" rtlCol="0" anchor="t"/>
          <a:lstStyle/>
          <a:p>
            <a:pPr algn="l" indent="0" marL="0">
              <a:lnSpc>
                <a:spcPts val="1950"/>
              </a:lnSpc>
              <a:buNone/>
            </a:pPr>
            <a:r>
              <a:rPr lang="en-US" sz="1550" dirty="0">
                <a:solidFill>
                  <a:srgbClr val="091C53"/>
                </a:solidFill>
                <a:latin typeface="Instrument Sans Semi Bold" pitchFamily="34" charset="0"/>
                <a:ea typeface="Instrument Sans Semi Bold" pitchFamily="34" charset="-122"/>
                <a:cs typeface="Instrument Sans Semi Bold" pitchFamily="34" charset="-120"/>
              </a:rPr>
              <a:t>Dataset Snapshot</a:t>
            </a:r>
            <a:endParaRPr lang="en-US" sz="1550" dirty="0"/>
          </a:p>
        </p:txBody>
      </p:sp>
      <p:sp>
        <p:nvSpPr>
          <p:cNvPr id="7" name="Text 4"/>
          <p:cNvSpPr/>
          <p:nvPr/>
        </p:nvSpPr>
        <p:spPr>
          <a:xfrm>
            <a:off x="7516416" y="1736169"/>
            <a:ext cx="4827151" cy="253841"/>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1E3063"/>
                </a:solidFill>
                <a:latin typeface="Instrument Sans Medium" pitchFamily="34" charset="0"/>
                <a:ea typeface="Instrument Sans Medium" pitchFamily="34" charset="-122"/>
                <a:cs typeface="Instrument Sans Medium" pitchFamily="34" charset="-120"/>
              </a:rPr>
              <a:t>Rows: 3,900 purchases</a:t>
            </a:r>
            <a:endParaRPr lang="en-US" sz="1250" dirty="0"/>
          </a:p>
        </p:txBody>
      </p:sp>
      <p:sp>
        <p:nvSpPr>
          <p:cNvPr id="8" name="Text 5"/>
          <p:cNvSpPr/>
          <p:nvPr/>
        </p:nvSpPr>
        <p:spPr>
          <a:xfrm>
            <a:off x="7516416" y="2045494"/>
            <a:ext cx="4827151" cy="253841"/>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1E3063"/>
                </a:solidFill>
                <a:latin typeface="Instrument Sans Medium" pitchFamily="34" charset="0"/>
                <a:ea typeface="Instrument Sans Medium" pitchFamily="34" charset="-122"/>
                <a:cs typeface="Instrument Sans Medium" pitchFamily="34" charset="-120"/>
              </a:rPr>
              <a:t>Columns: 18 key features</a:t>
            </a:r>
            <a:endParaRPr lang="en-US" sz="1250" dirty="0"/>
          </a:p>
        </p:txBody>
      </p:sp>
      <p:sp>
        <p:nvSpPr>
          <p:cNvPr id="9" name="Text 6"/>
          <p:cNvSpPr/>
          <p:nvPr/>
        </p:nvSpPr>
        <p:spPr>
          <a:xfrm>
            <a:off x="7516416" y="2354818"/>
            <a:ext cx="4827151" cy="253841"/>
          </a:xfrm>
          <a:prstGeom prst="rect">
            <a:avLst/>
          </a:prstGeom>
          <a:noFill/>
          <a:ln/>
        </p:spPr>
        <p:txBody>
          <a:bodyPr wrap="none" lIns="0" tIns="0" rIns="0" bIns="0" rtlCol="0" anchor="t"/>
          <a:lstStyle/>
          <a:p>
            <a:pPr algn="l" marL="342900" indent="-342900">
              <a:lnSpc>
                <a:spcPts val="2000"/>
              </a:lnSpc>
              <a:buSzPct val="100000"/>
              <a:buChar char="•"/>
            </a:pPr>
            <a:r>
              <a:rPr lang="en-US" sz="1250" dirty="0">
                <a:solidFill>
                  <a:srgbClr val="1E3063"/>
                </a:solidFill>
                <a:latin typeface="Instrument Sans Medium" pitchFamily="34" charset="0"/>
                <a:ea typeface="Instrument Sans Medium" pitchFamily="34" charset="-122"/>
                <a:cs typeface="Instrument Sans Medium" pitchFamily="34" charset="-120"/>
              </a:rPr>
              <a:t>Missing Data: 37 values in Review Rating</a:t>
            </a:r>
            <a:endParaRPr lang="en-US" sz="1250" dirty="0"/>
          </a:p>
        </p:txBody>
      </p:sp>
      <p:pic>
        <p:nvPicPr>
          <p:cNvPr id="10" name="Image 1" descr="preencoded.png">    </p:cNvPr>
          <p:cNvPicPr>
            <a:picLocks noChangeAspect="1"/>
          </p:cNvPicPr>
          <p:nvPr/>
        </p:nvPicPr>
        <p:blipFill>
          <a:blip r:embed="rId2"/>
          <a:stretch>
            <a:fillRect/>
          </a:stretch>
        </p:blipFill>
        <p:spPr>
          <a:xfrm>
            <a:off x="7516416" y="2787253"/>
            <a:ext cx="4827151" cy="482715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100257"/>
            <a:ext cx="11910536" cy="708779"/>
          </a:xfrm>
          <a:prstGeom prst="rect">
            <a:avLst/>
          </a:prstGeom>
          <a:noFill/>
          <a:ln/>
        </p:spPr>
        <p:txBody>
          <a:bodyPr wrap="none" lIns="0" tIns="0" rIns="0" bIns="0" rtlCol="0" anchor="t"/>
          <a:lstStyle/>
          <a:p>
            <a:pPr algn="l" indent="0" marL="0">
              <a:lnSpc>
                <a:spcPts val="5550"/>
              </a:lnSpc>
              <a:buNone/>
            </a:pPr>
            <a:r>
              <a:rPr lang="en-US" sz="4450" dirty="0">
                <a:solidFill>
                  <a:srgbClr val="091C53"/>
                </a:solidFill>
                <a:latin typeface="Instrument Sans Semi Bold" pitchFamily="34" charset="0"/>
                <a:ea typeface="Instrument Sans Semi Bold" pitchFamily="34" charset="-122"/>
                <a:cs typeface="Instrument Sans Semi Bold" pitchFamily="34" charset="-120"/>
              </a:rPr>
              <a:t>Exploratory Data Analysis (EDA) with Python</a:t>
            </a:r>
            <a:endParaRPr lang="en-US" sz="4450" dirty="0"/>
          </a:p>
        </p:txBody>
      </p:sp>
      <p:sp>
        <p:nvSpPr>
          <p:cNvPr id="3" name="Text 1"/>
          <p:cNvSpPr/>
          <p:nvPr/>
        </p:nvSpPr>
        <p:spPr>
          <a:xfrm>
            <a:off x="793790" y="2262664"/>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Light" pitchFamily="34" charset="0"/>
                <a:ea typeface="Instrument Sans Light" pitchFamily="34" charset="-122"/>
                <a:cs typeface="Instrument Sans Light" pitchFamily="34" charset="-120"/>
              </a:rPr>
              <a:t>01</a:t>
            </a:r>
            <a:endParaRPr lang="en-US" sz="1750" dirty="0"/>
          </a:p>
        </p:txBody>
      </p:sp>
      <p:sp>
        <p:nvSpPr>
          <p:cNvPr id="4" name="Shape 2"/>
          <p:cNvSpPr/>
          <p:nvPr/>
        </p:nvSpPr>
        <p:spPr>
          <a:xfrm>
            <a:off x="793790" y="2617708"/>
            <a:ext cx="4196358" cy="30480"/>
          </a:xfrm>
          <a:prstGeom prst="rect">
            <a:avLst/>
          </a:prstGeom>
          <a:solidFill>
            <a:srgbClr val="84C1FA"/>
          </a:solidFill>
          <a:ln/>
        </p:spPr>
      </p:sp>
      <p:sp>
        <p:nvSpPr>
          <p:cNvPr id="5" name="Text 3"/>
          <p:cNvSpPr/>
          <p:nvPr/>
        </p:nvSpPr>
        <p:spPr>
          <a:xfrm>
            <a:off x="793790" y="2792016"/>
            <a:ext cx="4196358" cy="708660"/>
          </a:xfrm>
          <a:prstGeom prst="rect">
            <a:avLst/>
          </a:prstGeom>
          <a:noFill/>
          <a:ln/>
        </p:spPr>
        <p:txBody>
          <a:bodyPr wrap="squar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Data Loading &amp; Initial Exploration</a:t>
            </a:r>
            <a:endParaRPr lang="en-US" sz="2200" dirty="0"/>
          </a:p>
        </p:txBody>
      </p:sp>
      <p:sp>
        <p:nvSpPr>
          <p:cNvPr id="6" name="Text 4"/>
          <p:cNvSpPr/>
          <p:nvPr/>
        </p:nvSpPr>
        <p:spPr>
          <a:xfrm>
            <a:off x="793790" y="3636764"/>
            <a:ext cx="4196358" cy="1157288"/>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Imported dataset using </a:t>
            </a:r>
            <a:pPr algn="l" indent="0" marL="0">
              <a:lnSpc>
                <a:spcPts val="2850"/>
              </a:lnSpc>
              <a:buNone/>
            </a:pPr>
            <a:r>
              <a:rPr lang="en-US" sz="1750" dirty="0">
                <a:solidFill>
                  <a:srgbClr val="1E3063"/>
                </a:solidFill>
                <a:highlight>
                  <a:srgbClr val="F2F2F2"/>
                </a:highlight>
                <a:latin typeface="Consolas" pitchFamily="34" charset="0"/>
                <a:ea typeface="Consolas" pitchFamily="34" charset="-122"/>
                <a:cs typeface="Consolas" pitchFamily="34" charset="-120"/>
              </a:rPr>
              <a:t>pandas</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and checked structure with </a:t>
            </a:r>
            <a:pPr algn="l" indent="0" marL="0">
              <a:lnSpc>
                <a:spcPts val="2850"/>
              </a:lnSpc>
              <a:buNone/>
            </a:pPr>
            <a:r>
              <a:rPr lang="en-US" sz="1750" dirty="0">
                <a:solidFill>
                  <a:srgbClr val="1E3063"/>
                </a:solidFill>
                <a:highlight>
                  <a:srgbClr val="F2F2F2"/>
                </a:highlight>
                <a:latin typeface="Consolas" pitchFamily="34" charset="0"/>
                <a:ea typeface="Consolas" pitchFamily="34" charset="-122"/>
                <a:cs typeface="Consolas" pitchFamily="34" charset="-120"/>
              </a:rPr>
              <a:t>df.info()</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and </a:t>
            </a:r>
            <a:pPr algn="l" indent="0" marL="0">
              <a:lnSpc>
                <a:spcPts val="2850"/>
              </a:lnSpc>
              <a:buNone/>
            </a:pPr>
            <a:r>
              <a:rPr lang="en-US" sz="1750" dirty="0">
                <a:solidFill>
                  <a:srgbClr val="1E3063"/>
                </a:solidFill>
                <a:highlight>
                  <a:srgbClr val="F2F2F2"/>
                </a:highlight>
                <a:latin typeface="Consolas" pitchFamily="34" charset="0"/>
                <a:ea typeface="Consolas" pitchFamily="34" charset="-122"/>
                <a:cs typeface="Consolas" pitchFamily="34" charset="-120"/>
              </a:rPr>
              <a:t>.describe()</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a:t>
            </a:r>
            <a:endParaRPr lang="en-US" sz="1750" dirty="0"/>
          </a:p>
        </p:txBody>
      </p:sp>
      <p:sp>
        <p:nvSpPr>
          <p:cNvPr id="7" name="Text 5"/>
          <p:cNvSpPr/>
          <p:nvPr/>
        </p:nvSpPr>
        <p:spPr>
          <a:xfrm>
            <a:off x="5216962" y="2262664"/>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Light" pitchFamily="34" charset="0"/>
                <a:ea typeface="Instrument Sans Light" pitchFamily="34" charset="-122"/>
                <a:cs typeface="Instrument Sans Light" pitchFamily="34" charset="-120"/>
              </a:rPr>
              <a:t>02</a:t>
            </a:r>
            <a:endParaRPr lang="en-US" sz="1750" dirty="0"/>
          </a:p>
        </p:txBody>
      </p:sp>
      <p:sp>
        <p:nvSpPr>
          <p:cNvPr id="8" name="Shape 6"/>
          <p:cNvSpPr/>
          <p:nvPr/>
        </p:nvSpPr>
        <p:spPr>
          <a:xfrm>
            <a:off x="5216962" y="2617708"/>
            <a:ext cx="4196358" cy="30480"/>
          </a:xfrm>
          <a:prstGeom prst="rect">
            <a:avLst/>
          </a:prstGeom>
          <a:solidFill>
            <a:srgbClr val="84C1FA"/>
          </a:solidFill>
          <a:ln/>
        </p:spPr>
      </p:sp>
      <p:sp>
        <p:nvSpPr>
          <p:cNvPr id="9" name="Text 7"/>
          <p:cNvSpPr/>
          <p:nvPr/>
        </p:nvSpPr>
        <p:spPr>
          <a:xfrm>
            <a:off x="5216962" y="2792016"/>
            <a:ext cx="2984540"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Missing Data Handling</a:t>
            </a:r>
            <a:endParaRPr lang="en-US" sz="2200" dirty="0"/>
          </a:p>
        </p:txBody>
      </p:sp>
      <p:sp>
        <p:nvSpPr>
          <p:cNvPr id="10" name="Text 8"/>
          <p:cNvSpPr/>
          <p:nvPr/>
        </p:nvSpPr>
        <p:spPr>
          <a:xfrm>
            <a:off x="5216962" y="3282434"/>
            <a:ext cx="4196358" cy="1111568"/>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Imputed missing </a:t>
            </a:r>
            <a:pPr algn="l" indent="0" marL="0">
              <a:lnSpc>
                <a:spcPts val="2850"/>
              </a:lnSpc>
              <a:buNone/>
            </a:pPr>
            <a:r>
              <a:rPr lang="en-US" sz="1750" dirty="0">
                <a:solidFill>
                  <a:srgbClr val="1E3063"/>
                </a:solidFill>
                <a:highlight>
                  <a:srgbClr val="F2F2F2"/>
                </a:highlight>
                <a:latin typeface="Consolas" pitchFamily="34" charset="0"/>
                <a:ea typeface="Consolas" pitchFamily="34" charset="-122"/>
                <a:cs typeface="Consolas" pitchFamily="34" charset="-120"/>
              </a:rPr>
              <a:t>Review Rating</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values using the median rating per product category.</a:t>
            </a:r>
            <a:endParaRPr lang="en-US" sz="1750" dirty="0"/>
          </a:p>
        </p:txBody>
      </p:sp>
      <p:sp>
        <p:nvSpPr>
          <p:cNvPr id="11" name="Text 9"/>
          <p:cNvSpPr/>
          <p:nvPr/>
        </p:nvSpPr>
        <p:spPr>
          <a:xfrm>
            <a:off x="9640133" y="2262664"/>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Light" pitchFamily="34" charset="0"/>
                <a:ea typeface="Instrument Sans Light" pitchFamily="34" charset="-122"/>
                <a:cs typeface="Instrument Sans Light" pitchFamily="34" charset="-120"/>
              </a:rPr>
              <a:t>03</a:t>
            </a:r>
            <a:endParaRPr lang="en-US" sz="1750" dirty="0"/>
          </a:p>
        </p:txBody>
      </p:sp>
      <p:sp>
        <p:nvSpPr>
          <p:cNvPr id="12" name="Shape 10"/>
          <p:cNvSpPr/>
          <p:nvPr/>
        </p:nvSpPr>
        <p:spPr>
          <a:xfrm>
            <a:off x="9640133" y="2617708"/>
            <a:ext cx="4196358" cy="30480"/>
          </a:xfrm>
          <a:prstGeom prst="rect">
            <a:avLst/>
          </a:prstGeom>
          <a:solidFill>
            <a:srgbClr val="84C1FA"/>
          </a:solidFill>
          <a:ln/>
        </p:spPr>
      </p:sp>
      <p:sp>
        <p:nvSpPr>
          <p:cNvPr id="13" name="Text 11"/>
          <p:cNvSpPr/>
          <p:nvPr/>
        </p:nvSpPr>
        <p:spPr>
          <a:xfrm>
            <a:off x="9640133" y="2792016"/>
            <a:ext cx="3251716"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Column Standardization</a:t>
            </a:r>
            <a:endParaRPr lang="en-US" sz="2200" dirty="0"/>
          </a:p>
        </p:txBody>
      </p:sp>
      <p:sp>
        <p:nvSpPr>
          <p:cNvPr id="14" name="Text 12"/>
          <p:cNvSpPr/>
          <p:nvPr/>
        </p:nvSpPr>
        <p:spPr>
          <a:xfrm>
            <a:off x="9640133" y="3282434"/>
            <a:ext cx="4196358" cy="1088708"/>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Renamed columns to snake case for improved readability and documentation.</a:t>
            </a:r>
            <a:endParaRPr lang="en-US" sz="1750" dirty="0"/>
          </a:p>
        </p:txBody>
      </p:sp>
      <p:sp>
        <p:nvSpPr>
          <p:cNvPr id="15" name="Text 13"/>
          <p:cNvSpPr/>
          <p:nvPr/>
        </p:nvSpPr>
        <p:spPr>
          <a:xfrm>
            <a:off x="793790" y="5190887"/>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Light" pitchFamily="34" charset="0"/>
                <a:ea typeface="Instrument Sans Light" pitchFamily="34" charset="-122"/>
                <a:cs typeface="Instrument Sans Light" pitchFamily="34" charset="-120"/>
              </a:rPr>
              <a:t>04</a:t>
            </a:r>
            <a:endParaRPr lang="en-US" sz="1750" dirty="0"/>
          </a:p>
        </p:txBody>
      </p:sp>
      <p:sp>
        <p:nvSpPr>
          <p:cNvPr id="16" name="Shape 14"/>
          <p:cNvSpPr/>
          <p:nvPr/>
        </p:nvSpPr>
        <p:spPr>
          <a:xfrm>
            <a:off x="793790" y="5545931"/>
            <a:ext cx="6407944" cy="30480"/>
          </a:xfrm>
          <a:prstGeom prst="rect">
            <a:avLst/>
          </a:prstGeom>
          <a:solidFill>
            <a:srgbClr val="84C1FA"/>
          </a:solidFill>
          <a:ln/>
        </p:spPr>
      </p:sp>
      <p:sp>
        <p:nvSpPr>
          <p:cNvPr id="17" name="Text 15"/>
          <p:cNvSpPr/>
          <p:nvPr/>
        </p:nvSpPr>
        <p:spPr>
          <a:xfrm>
            <a:off x="793790" y="572023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Feature Engineering</a:t>
            </a:r>
            <a:endParaRPr lang="en-US" sz="2200" dirty="0"/>
          </a:p>
        </p:txBody>
      </p:sp>
      <p:sp>
        <p:nvSpPr>
          <p:cNvPr id="18" name="Text 16"/>
          <p:cNvSpPr/>
          <p:nvPr/>
        </p:nvSpPr>
        <p:spPr>
          <a:xfrm>
            <a:off x="793790" y="6210657"/>
            <a:ext cx="6407944" cy="385763"/>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Created </a:t>
            </a:r>
            <a:pPr algn="l" indent="0" marL="0">
              <a:lnSpc>
                <a:spcPts val="2850"/>
              </a:lnSpc>
              <a:buNone/>
            </a:pPr>
            <a:r>
              <a:rPr lang="en-US" sz="1750" dirty="0">
                <a:solidFill>
                  <a:srgbClr val="1E3063"/>
                </a:solidFill>
                <a:highlight>
                  <a:srgbClr val="F2F2F2"/>
                </a:highlight>
                <a:latin typeface="Consolas" pitchFamily="34" charset="0"/>
                <a:ea typeface="Consolas" pitchFamily="34" charset="-122"/>
                <a:cs typeface="Consolas" pitchFamily="34" charset="-120"/>
              </a:rPr>
              <a:t>age_group</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and </a:t>
            </a:r>
            <a:pPr algn="l" indent="0" marL="0">
              <a:lnSpc>
                <a:spcPts val="2850"/>
              </a:lnSpc>
              <a:buNone/>
            </a:pPr>
            <a:r>
              <a:rPr lang="en-US" sz="1750" dirty="0">
                <a:solidFill>
                  <a:srgbClr val="1E3063"/>
                </a:solidFill>
                <a:highlight>
                  <a:srgbClr val="F2F2F2"/>
                </a:highlight>
                <a:latin typeface="Consolas" pitchFamily="34" charset="0"/>
                <a:ea typeface="Consolas" pitchFamily="34" charset="-122"/>
                <a:cs typeface="Consolas" pitchFamily="34" charset="-120"/>
              </a:rPr>
              <a:t>purchase_frequency_days</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columns.</a:t>
            </a:r>
            <a:endParaRPr lang="en-US" sz="1750" dirty="0"/>
          </a:p>
        </p:txBody>
      </p:sp>
      <p:sp>
        <p:nvSpPr>
          <p:cNvPr id="19" name="Text 17"/>
          <p:cNvSpPr/>
          <p:nvPr/>
        </p:nvSpPr>
        <p:spPr>
          <a:xfrm>
            <a:off x="7428548" y="5190887"/>
            <a:ext cx="226814" cy="283488"/>
          </a:xfrm>
          <a:prstGeom prst="rect">
            <a:avLst/>
          </a:prstGeom>
          <a:noFill/>
          <a:ln/>
        </p:spPr>
        <p:txBody>
          <a:bodyPr wrap="none" lIns="0" tIns="0" rIns="0" bIns="0" rtlCol="0" anchor="t"/>
          <a:lstStyle/>
          <a:p>
            <a:pPr algn="l" indent="0" marL="0">
              <a:lnSpc>
                <a:spcPts val="2850"/>
              </a:lnSpc>
              <a:buNone/>
            </a:pPr>
            <a:r>
              <a:rPr lang="en-US" sz="1750" dirty="0">
                <a:solidFill>
                  <a:srgbClr val="1E3063"/>
                </a:solidFill>
                <a:latin typeface="Instrument Sans Light" pitchFamily="34" charset="0"/>
                <a:ea typeface="Instrument Sans Light" pitchFamily="34" charset="-122"/>
                <a:cs typeface="Instrument Sans Light" pitchFamily="34" charset="-120"/>
              </a:rPr>
              <a:t>05</a:t>
            </a:r>
            <a:endParaRPr lang="en-US" sz="1750" dirty="0"/>
          </a:p>
        </p:txBody>
      </p:sp>
      <p:sp>
        <p:nvSpPr>
          <p:cNvPr id="20" name="Shape 18"/>
          <p:cNvSpPr/>
          <p:nvPr/>
        </p:nvSpPr>
        <p:spPr>
          <a:xfrm>
            <a:off x="7428548" y="5545931"/>
            <a:ext cx="6407944" cy="30480"/>
          </a:xfrm>
          <a:prstGeom prst="rect">
            <a:avLst/>
          </a:prstGeom>
          <a:solidFill>
            <a:srgbClr val="84C1FA"/>
          </a:solidFill>
          <a:ln/>
        </p:spPr>
      </p:sp>
      <p:sp>
        <p:nvSpPr>
          <p:cNvPr id="21" name="Text 19"/>
          <p:cNvSpPr/>
          <p:nvPr/>
        </p:nvSpPr>
        <p:spPr>
          <a:xfrm>
            <a:off x="7428548" y="5720239"/>
            <a:ext cx="4145399" cy="354330"/>
          </a:xfrm>
          <a:prstGeom prst="rect">
            <a:avLst/>
          </a:prstGeom>
          <a:noFill/>
          <a:ln/>
        </p:spPr>
        <p:txBody>
          <a:bodyPr wrap="none" lIns="0" tIns="0" rIns="0" bIns="0" rtlCol="0" anchor="t"/>
          <a:lstStyle/>
          <a:p>
            <a:pPr algn="l" indent="0" marL="0">
              <a:lnSpc>
                <a:spcPts val="2750"/>
              </a:lnSpc>
              <a:buNone/>
            </a:pPr>
            <a:r>
              <a:rPr lang="en-US" sz="2200" dirty="0">
                <a:solidFill>
                  <a:srgbClr val="1E3063"/>
                </a:solidFill>
                <a:latin typeface="Instrument Sans Semi Bold" pitchFamily="34" charset="0"/>
                <a:ea typeface="Instrument Sans Semi Bold" pitchFamily="34" charset="-122"/>
                <a:cs typeface="Instrument Sans Semi Bold" pitchFamily="34" charset="-120"/>
              </a:rPr>
              <a:t>Data Consistency &amp; Integration</a:t>
            </a:r>
            <a:endParaRPr lang="en-US" sz="2200" dirty="0"/>
          </a:p>
        </p:txBody>
      </p:sp>
      <p:sp>
        <p:nvSpPr>
          <p:cNvPr id="22" name="Text 20"/>
          <p:cNvSpPr/>
          <p:nvPr/>
        </p:nvSpPr>
        <p:spPr>
          <a:xfrm>
            <a:off x="7428548" y="6210657"/>
            <a:ext cx="6407944" cy="748665"/>
          </a:xfrm>
          <a:prstGeom prst="rect">
            <a:avLst/>
          </a:prstGeom>
          <a:noFill/>
          <a:ln/>
        </p:spPr>
        <p:txBody>
          <a:bodyPr wrap="square" lIns="0" tIns="0" rIns="0" bIns="0" rtlCol="0" anchor="t"/>
          <a:lstStyle/>
          <a:p>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Dropped redundant </a:t>
            </a:r>
            <a:pPr algn="l" indent="0" marL="0">
              <a:lnSpc>
                <a:spcPts val="2850"/>
              </a:lnSpc>
              <a:buNone/>
            </a:pPr>
            <a:r>
              <a:rPr lang="en-US" sz="1750" dirty="0">
                <a:solidFill>
                  <a:srgbClr val="1E3063"/>
                </a:solidFill>
                <a:highlight>
                  <a:srgbClr val="F2F2F2"/>
                </a:highlight>
                <a:latin typeface="Consolas" pitchFamily="34" charset="0"/>
                <a:ea typeface="Consolas" pitchFamily="34" charset="-122"/>
                <a:cs typeface="Consolas" pitchFamily="34" charset="-120"/>
              </a:rPr>
              <a:t>promo_code_used</a:t>
            </a:r>
            <a:pPr algn="l" indent="0" marL="0">
              <a:lnSpc>
                <a:spcPts val="2850"/>
              </a:lnSpc>
              <a:buNone/>
            </a:pPr>
            <a:r>
              <a:rPr lang="en-US" sz="1750" dirty="0">
                <a:solidFill>
                  <a:srgbClr val="1E3063"/>
                </a:solidFill>
                <a:latin typeface="Instrument Sans Medium" pitchFamily="34" charset="0"/>
                <a:ea typeface="Instrument Sans Medium" pitchFamily="34" charset="-122"/>
                <a:cs typeface="Instrument Sans Medium" pitchFamily="34" charset="-120"/>
              </a:rPr>
              <a:t> and loaded cleaned data into PostgreSQL.</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776418"/>
          </a:xfrm>
          <a:prstGeom prst="rect">
            <a:avLst/>
          </a:prstGeom>
        </p:spPr>
      </p:pic>
      <p:sp>
        <p:nvSpPr>
          <p:cNvPr id="3" name="Text 0"/>
          <p:cNvSpPr/>
          <p:nvPr/>
        </p:nvSpPr>
        <p:spPr>
          <a:xfrm>
            <a:off x="740331" y="3408164"/>
            <a:ext cx="9975533" cy="661035"/>
          </a:xfrm>
          <a:prstGeom prst="rect">
            <a:avLst/>
          </a:prstGeom>
          <a:noFill/>
          <a:ln/>
        </p:spPr>
        <p:txBody>
          <a:bodyPr wrap="none" lIns="0" tIns="0" rIns="0" bIns="0" rtlCol="0" anchor="t"/>
          <a:lstStyle/>
          <a:p>
            <a:pPr algn="l" indent="0" marL="0">
              <a:lnSpc>
                <a:spcPts val="5200"/>
              </a:lnSpc>
              <a:buNone/>
            </a:pPr>
            <a:r>
              <a:rPr lang="en-US" sz="4150" dirty="0">
                <a:solidFill>
                  <a:srgbClr val="091C53"/>
                </a:solidFill>
                <a:latin typeface="Instrument Sans Semi Bold" pitchFamily="34" charset="0"/>
                <a:ea typeface="Instrument Sans Semi Bold" pitchFamily="34" charset="-122"/>
                <a:cs typeface="Instrument Sans Semi Bold" pitchFamily="34" charset="-120"/>
              </a:rPr>
              <a:t>Key Business Insights from SQL Analysis</a:t>
            </a:r>
            <a:endParaRPr lang="en-US" sz="4150" dirty="0"/>
          </a:p>
        </p:txBody>
      </p:sp>
      <p:sp>
        <p:nvSpPr>
          <p:cNvPr id="4" name="Shape 1"/>
          <p:cNvSpPr/>
          <p:nvPr/>
        </p:nvSpPr>
        <p:spPr>
          <a:xfrm>
            <a:off x="740331" y="4386501"/>
            <a:ext cx="6469142" cy="1264563"/>
          </a:xfrm>
          <a:prstGeom prst="roundRect">
            <a:avLst>
              <a:gd name="adj" fmla="val 8677"/>
            </a:avLst>
          </a:prstGeom>
          <a:solidFill>
            <a:srgbClr val="FFFFFF"/>
          </a:solidFill>
          <a:ln w="22860">
            <a:solidFill>
              <a:srgbClr val="B4CCE3"/>
            </a:solidFill>
            <a:prstDash val="solid"/>
          </a:ln>
        </p:spPr>
      </p:sp>
      <p:sp>
        <p:nvSpPr>
          <p:cNvPr id="5" name="Shape 2"/>
          <p:cNvSpPr/>
          <p:nvPr/>
        </p:nvSpPr>
        <p:spPr>
          <a:xfrm>
            <a:off x="717471" y="4386501"/>
            <a:ext cx="91440" cy="1264563"/>
          </a:xfrm>
          <a:prstGeom prst="roundRect">
            <a:avLst>
              <a:gd name="adj" fmla="val 208218"/>
            </a:avLst>
          </a:prstGeom>
          <a:solidFill>
            <a:srgbClr val="84C1FA"/>
          </a:solidFill>
          <a:ln/>
        </p:spPr>
      </p:sp>
      <p:sp>
        <p:nvSpPr>
          <p:cNvPr id="6" name="Text 3"/>
          <p:cNvSpPr/>
          <p:nvPr/>
        </p:nvSpPr>
        <p:spPr>
          <a:xfrm>
            <a:off x="1043226" y="4620816"/>
            <a:ext cx="2644259" cy="330517"/>
          </a:xfrm>
          <a:prstGeom prst="rect">
            <a:avLst/>
          </a:prstGeom>
          <a:noFill/>
          <a:ln/>
        </p:spPr>
        <p:txBody>
          <a:bodyPr wrap="none" lIns="0" tIns="0" rIns="0" bIns="0" rtlCol="0" anchor="t"/>
          <a:lstStyle/>
          <a:p>
            <a:pPr algn="l" indent="0" marL="0">
              <a:lnSpc>
                <a:spcPts val="2600"/>
              </a:lnSpc>
              <a:buNone/>
            </a:pPr>
            <a:r>
              <a:rPr lang="en-US" sz="2050" dirty="0">
                <a:solidFill>
                  <a:srgbClr val="1E3063"/>
                </a:solidFill>
                <a:latin typeface="Instrument Sans Semi Bold" pitchFamily="34" charset="0"/>
                <a:ea typeface="Instrument Sans Semi Bold" pitchFamily="34" charset="-122"/>
                <a:cs typeface="Instrument Sans Semi Bold" pitchFamily="34" charset="-120"/>
              </a:rPr>
              <a:t>Revenue by Gender</a:t>
            </a:r>
            <a:endParaRPr lang="en-US" sz="2050" dirty="0"/>
          </a:p>
        </p:txBody>
      </p:sp>
      <p:sp>
        <p:nvSpPr>
          <p:cNvPr id="7" name="Text 4"/>
          <p:cNvSpPr/>
          <p:nvPr/>
        </p:nvSpPr>
        <p:spPr>
          <a:xfrm>
            <a:off x="1043226" y="5078254"/>
            <a:ext cx="5931932" cy="338495"/>
          </a:xfrm>
          <a:prstGeom prst="rect">
            <a:avLst/>
          </a:prstGeom>
          <a:noFill/>
          <a:ln/>
        </p:spPr>
        <p:txBody>
          <a:bodyPr wrap="none" lIns="0" tIns="0" rIns="0" bIns="0" rtlCol="0" anchor="t"/>
          <a:lstStyle/>
          <a:p>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Male customers generated $157,890, Female $75,191.</a:t>
            </a:r>
            <a:endParaRPr lang="en-US" sz="1650" dirty="0"/>
          </a:p>
        </p:txBody>
      </p:sp>
      <p:sp>
        <p:nvSpPr>
          <p:cNvPr id="8" name="Shape 5"/>
          <p:cNvSpPr/>
          <p:nvPr/>
        </p:nvSpPr>
        <p:spPr>
          <a:xfrm>
            <a:off x="7420928" y="4386501"/>
            <a:ext cx="6469142" cy="1264563"/>
          </a:xfrm>
          <a:prstGeom prst="roundRect">
            <a:avLst>
              <a:gd name="adj" fmla="val 8677"/>
            </a:avLst>
          </a:prstGeom>
          <a:solidFill>
            <a:srgbClr val="FFFFFF"/>
          </a:solidFill>
          <a:ln w="22860">
            <a:solidFill>
              <a:srgbClr val="B4CCE3"/>
            </a:solidFill>
            <a:prstDash val="solid"/>
          </a:ln>
        </p:spPr>
      </p:sp>
      <p:sp>
        <p:nvSpPr>
          <p:cNvPr id="9" name="Shape 6"/>
          <p:cNvSpPr/>
          <p:nvPr/>
        </p:nvSpPr>
        <p:spPr>
          <a:xfrm>
            <a:off x="7398067" y="4386501"/>
            <a:ext cx="91440" cy="1264563"/>
          </a:xfrm>
          <a:prstGeom prst="roundRect">
            <a:avLst>
              <a:gd name="adj" fmla="val 208218"/>
            </a:avLst>
          </a:prstGeom>
          <a:solidFill>
            <a:srgbClr val="84C1FA"/>
          </a:solidFill>
          <a:ln/>
        </p:spPr>
      </p:sp>
      <p:sp>
        <p:nvSpPr>
          <p:cNvPr id="10" name="Text 7"/>
          <p:cNvSpPr/>
          <p:nvPr/>
        </p:nvSpPr>
        <p:spPr>
          <a:xfrm>
            <a:off x="7723823" y="4620816"/>
            <a:ext cx="3831074" cy="330517"/>
          </a:xfrm>
          <a:prstGeom prst="rect">
            <a:avLst/>
          </a:prstGeom>
          <a:noFill/>
          <a:ln/>
        </p:spPr>
        <p:txBody>
          <a:bodyPr wrap="none" lIns="0" tIns="0" rIns="0" bIns="0" rtlCol="0" anchor="t"/>
          <a:lstStyle/>
          <a:p>
            <a:pPr algn="l" indent="0" marL="0">
              <a:lnSpc>
                <a:spcPts val="2600"/>
              </a:lnSpc>
              <a:buNone/>
            </a:pPr>
            <a:r>
              <a:rPr lang="en-US" sz="2050" dirty="0">
                <a:solidFill>
                  <a:srgbClr val="1E3063"/>
                </a:solidFill>
                <a:latin typeface="Instrument Sans Semi Bold" pitchFamily="34" charset="0"/>
                <a:ea typeface="Instrument Sans Semi Bold" pitchFamily="34" charset="-122"/>
                <a:cs typeface="Instrument Sans Semi Bold" pitchFamily="34" charset="-120"/>
              </a:rPr>
              <a:t>High-Spending Discount Users</a:t>
            </a:r>
            <a:endParaRPr lang="en-US" sz="2050" dirty="0"/>
          </a:p>
        </p:txBody>
      </p:sp>
      <p:sp>
        <p:nvSpPr>
          <p:cNvPr id="11" name="Text 8"/>
          <p:cNvSpPr/>
          <p:nvPr/>
        </p:nvSpPr>
        <p:spPr>
          <a:xfrm>
            <a:off x="7723823" y="5078254"/>
            <a:ext cx="5931932" cy="338495"/>
          </a:xfrm>
          <a:prstGeom prst="rect">
            <a:avLst/>
          </a:prstGeom>
          <a:noFill/>
          <a:ln/>
        </p:spPr>
        <p:txBody>
          <a:bodyPr wrap="none" lIns="0" tIns="0" rIns="0" bIns="0" rtlCol="0" anchor="t"/>
          <a:lstStyle/>
          <a:p>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839 customers used discounts but spent above average.</a:t>
            </a:r>
            <a:endParaRPr lang="en-US" sz="1650" dirty="0"/>
          </a:p>
        </p:txBody>
      </p:sp>
      <p:sp>
        <p:nvSpPr>
          <p:cNvPr id="12" name="Shape 9"/>
          <p:cNvSpPr/>
          <p:nvPr/>
        </p:nvSpPr>
        <p:spPr>
          <a:xfrm>
            <a:off x="740331" y="5862518"/>
            <a:ext cx="6469142" cy="1603058"/>
          </a:xfrm>
          <a:prstGeom prst="roundRect">
            <a:avLst>
              <a:gd name="adj" fmla="val 6845"/>
            </a:avLst>
          </a:prstGeom>
          <a:solidFill>
            <a:srgbClr val="FFFFFF"/>
          </a:solidFill>
          <a:ln w="22860">
            <a:solidFill>
              <a:srgbClr val="B4CCE3"/>
            </a:solidFill>
            <a:prstDash val="solid"/>
          </a:ln>
        </p:spPr>
      </p:sp>
      <p:sp>
        <p:nvSpPr>
          <p:cNvPr id="13" name="Shape 10"/>
          <p:cNvSpPr/>
          <p:nvPr/>
        </p:nvSpPr>
        <p:spPr>
          <a:xfrm>
            <a:off x="717471" y="5862518"/>
            <a:ext cx="91440" cy="1603058"/>
          </a:xfrm>
          <a:prstGeom prst="roundRect">
            <a:avLst>
              <a:gd name="adj" fmla="val 208218"/>
            </a:avLst>
          </a:prstGeom>
          <a:solidFill>
            <a:srgbClr val="84C1FA"/>
          </a:solidFill>
          <a:ln/>
        </p:spPr>
      </p:sp>
      <p:sp>
        <p:nvSpPr>
          <p:cNvPr id="14" name="Text 11"/>
          <p:cNvSpPr/>
          <p:nvPr/>
        </p:nvSpPr>
        <p:spPr>
          <a:xfrm>
            <a:off x="1043226" y="6096833"/>
            <a:ext cx="3079075" cy="330517"/>
          </a:xfrm>
          <a:prstGeom prst="rect">
            <a:avLst/>
          </a:prstGeom>
          <a:noFill/>
          <a:ln/>
        </p:spPr>
        <p:txBody>
          <a:bodyPr wrap="none" lIns="0" tIns="0" rIns="0" bIns="0" rtlCol="0" anchor="t"/>
          <a:lstStyle/>
          <a:p>
            <a:pPr algn="l" indent="0" marL="0">
              <a:lnSpc>
                <a:spcPts val="2600"/>
              </a:lnSpc>
              <a:buNone/>
            </a:pPr>
            <a:r>
              <a:rPr lang="en-US" sz="2050" dirty="0">
                <a:solidFill>
                  <a:srgbClr val="1E3063"/>
                </a:solidFill>
                <a:latin typeface="Instrument Sans Semi Bold" pitchFamily="34" charset="0"/>
                <a:ea typeface="Instrument Sans Semi Bold" pitchFamily="34" charset="-122"/>
                <a:cs typeface="Instrument Sans Semi Bold" pitchFamily="34" charset="-120"/>
              </a:rPr>
              <a:t>Top 5 Products by Rating</a:t>
            </a:r>
            <a:endParaRPr lang="en-US" sz="2050" dirty="0"/>
          </a:p>
        </p:txBody>
      </p:sp>
      <p:sp>
        <p:nvSpPr>
          <p:cNvPr id="15" name="Text 12"/>
          <p:cNvSpPr/>
          <p:nvPr/>
        </p:nvSpPr>
        <p:spPr>
          <a:xfrm>
            <a:off x="1043226" y="6554272"/>
            <a:ext cx="5931932" cy="676989"/>
          </a:xfrm>
          <a:prstGeom prst="rect">
            <a:avLst/>
          </a:prstGeom>
          <a:noFill/>
          <a:ln/>
        </p:spPr>
        <p:txBody>
          <a:bodyPr wrap="square" lIns="0" tIns="0" rIns="0" bIns="0" rtlCol="0" anchor="t"/>
          <a:lstStyle/>
          <a:p>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Gloves (3.86), Sandals (3.84), Boots (3.82), Hat (3.80), Skirt (3.78).</a:t>
            </a:r>
            <a:endParaRPr lang="en-US" sz="1650" dirty="0"/>
          </a:p>
        </p:txBody>
      </p:sp>
      <p:sp>
        <p:nvSpPr>
          <p:cNvPr id="16" name="Shape 13"/>
          <p:cNvSpPr/>
          <p:nvPr/>
        </p:nvSpPr>
        <p:spPr>
          <a:xfrm>
            <a:off x="7420928" y="5862518"/>
            <a:ext cx="6469142" cy="1603058"/>
          </a:xfrm>
          <a:prstGeom prst="roundRect">
            <a:avLst>
              <a:gd name="adj" fmla="val 6845"/>
            </a:avLst>
          </a:prstGeom>
          <a:solidFill>
            <a:srgbClr val="FFFFFF"/>
          </a:solidFill>
          <a:ln w="22860">
            <a:solidFill>
              <a:srgbClr val="B4CCE3"/>
            </a:solidFill>
            <a:prstDash val="solid"/>
          </a:ln>
        </p:spPr>
      </p:sp>
      <p:sp>
        <p:nvSpPr>
          <p:cNvPr id="17" name="Shape 14"/>
          <p:cNvSpPr/>
          <p:nvPr/>
        </p:nvSpPr>
        <p:spPr>
          <a:xfrm>
            <a:off x="7398067" y="5862518"/>
            <a:ext cx="91440" cy="1603058"/>
          </a:xfrm>
          <a:prstGeom prst="roundRect">
            <a:avLst>
              <a:gd name="adj" fmla="val 208218"/>
            </a:avLst>
          </a:prstGeom>
          <a:solidFill>
            <a:srgbClr val="84C1FA"/>
          </a:solidFill>
          <a:ln/>
        </p:spPr>
      </p:sp>
      <p:sp>
        <p:nvSpPr>
          <p:cNvPr id="18" name="Text 15"/>
          <p:cNvSpPr/>
          <p:nvPr/>
        </p:nvSpPr>
        <p:spPr>
          <a:xfrm>
            <a:off x="7723823" y="6096833"/>
            <a:ext cx="3370421" cy="330517"/>
          </a:xfrm>
          <a:prstGeom prst="rect">
            <a:avLst/>
          </a:prstGeom>
          <a:noFill/>
          <a:ln/>
        </p:spPr>
        <p:txBody>
          <a:bodyPr wrap="none" lIns="0" tIns="0" rIns="0" bIns="0" rtlCol="0" anchor="t"/>
          <a:lstStyle/>
          <a:p>
            <a:pPr algn="l" indent="0" marL="0">
              <a:lnSpc>
                <a:spcPts val="2600"/>
              </a:lnSpc>
              <a:buNone/>
            </a:pPr>
            <a:r>
              <a:rPr lang="en-US" sz="2050" dirty="0">
                <a:solidFill>
                  <a:srgbClr val="1E3063"/>
                </a:solidFill>
                <a:latin typeface="Instrument Sans Semi Bold" pitchFamily="34" charset="0"/>
                <a:ea typeface="Instrument Sans Semi Bold" pitchFamily="34" charset="-122"/>
                <a:cs typeface="Instrument Sans Semi Bold" pitchFamily="34" charset="-120"/>
              </a:rPr>
              <a:t>Shipping Type Comparison</a:t>
            </a:r>
            <a:endParaRPr lang="en-US" sz="2050" dirty="0"/>
          </a:p>
        </p:txBody>
      </p:sp>
      <p:sp>
        <p:nvSpPr>
          <p:cNvPr id="19" name="Text 16"/>
          <p:cNvSpPr/>
          <p:nvPr/>
        </p:nvSpPr>
        <p:spPr>
          <a:xfrm>
            <a:off x="7723823" y="6554272"/>
            <a:ext cx="5931932" cy="676989"/>
          </a:xfrm>
          <a:prstGeom prst="rect">
            <a:avLst/>
          </a:prstGeom>
          <a:noFill/>
          <a:ln/>
        </p:spPr>
        <p:txBody>
          <a:bodyPr wrap="square" lIns="0" tIns="0" rIns="0" bIns="0" rtlCol="0" anchor="t"/>
          <a:lstStyle/>
          <a:p>
            <a:pPr algn="l" indent="0" marL="0">
              <a:lnSpc>
                <a:spcPts val="2650"/>
              </a:lnSpc>
              <a:buNone/>
            </a:pPr>
            <a:r>
              <a:rPr lang="en-US" sz="1650" dirty="0">
                <a:solidFill>
                  <a:srgbClr val="1E3063"/>
                </a:solidFill>
                <a:latin typeface="Instrument Sans Medium" pitchFamily="34" charset="0"/>
                <a:ea typeface="Instrument Sans Medium" pitchFamily="34" charset="-122"/>
                <a:cs typeface="Instrument Sans Medium" pitchFamily="34" charset="-120"/>
              </a:rPr>
              <a:t>Express shipping had a higher average purchase amount ($60.48) than Standard ($58.46).</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2063353" y="458033"/>
            <a:ext cx="6786563" cy="518874"/>
          </a:xfrm>
          <a:prstGeom prst="rect">
            <a:avLst/>
          </a:prstGeom>
          <a:noFill/>
          <a:ln/>
        </p:spPr>
        <p:txBody>
          <a:bodyPr wrap="none" lIns="0" tIns="0" rIns="0" bIns="0" rtlCol="0" anchor="t"/>
          <a:lstStyle/>
          <a:p>
            <a:pPr algn="l" indent="0" marL="0">
              <a:lnSpc>
                <a:spcPts val="4050"/>
              </a:lnSpc>
              <a:buNone/>
            </a:pPr>
            <a:r>
              <a:rPr lang="en-US" sz="3250" dirty="0">
                <a:solidFill>
                  <a:srgbClr val="091C53"/>
                </a:solidFill>
                <a:latin typeface="Instrument Sans Semi Bold" pitchFamily="34" charset="0"/>
                <a:ea typeface="Instrument Sans Semi Bold" pitchFamily="34" charset="-122"/>
                <a:cs typeface="Instrument Sans Semi Bold" pitchFamily="34" charset="-120"/>
              </a:rPr>
              <a:t>Subscription &amp; Discount Dynamics</a:t>
            </a:r>
            <a:endParaRPr lang="en-US" sz="3250" dirty="0"/>
          </a:p>
        </p:txBody>
      </p:sp>
      <p:sp>
        <p:nvSpPr>
          <p:cNvPr id="3" name="Text 1"/>
          <p:cNvSpPr/>
          <p:nvPr/>
        </p:nvSpPr>
        <p:spPr>
          <a:xfrm>
            <a:off x="2063353" y="1391960"/>
            <a:ext cx="3172063" cy="259318"/>
          </a:xfrm>
          <a:prstGeom prst="rect">
            <a:avLst/>
          </a:prstGeom>
          <a:noFill/>
          <a:ln/>
        </p:spPr>
        <p:txBody>
          <a:bodyPr wrap="none" lIns="0" tIns="0" rIns="0" bIns="0" rtlCol="0" anchor="t"/>
          <a:lstStyle/>
          <a:p>
            <a:pPr algn="l" indent="0" marL="0">
              <a:lnSpc>
                <a:spcPts val="2000"/>
              </a:lnSpc>
              <a:buNone/>
            </a:pPr>
            <a:r>
              <a:rPr lang="en-US" sz="1600" dirty="0">
                <a:solidFill>
                  <a:srgbClr val="091C53"/>
                </a:solidFill>
                <a:latin typeface="Instrument Sans Semi Bold" pitchFamily="34" charset="0"/>
                <a:ea typeface="Instrument Sans Semi Bold" pitchFamily="34" charset="-122"/>
                <a:cs typeface="Instrument Sans Semi Bold" pitchFamily="34" charset="-120"/>
              </a:rPr>
              <a:t>Subscribers vs. Non-Subscribers</a:t>
            </a:r>
            <a:endParaRPr lang="en-US" sz="1600" dirty="0"/>
          </a:p>
        </p:txBody>
      </p:sp>
      <p:sp>
        <p:nvSpPr>
          <p:cNvPr id="4" name="Text 2"/>
          <p:cNvSpPr/>
          <p:nvPr/>
        </p:nvSpPr>
        <p:spPr>
          <a:xfrm>
            <a:off x="2063353" y="1817251"/>
            <a:ext cx="5049203" cy="531495"/>
          </a:xfrm>
          <a:prstGeom prst="rect">
            <a:avLst/>
          </a:prstGeom>
          <a:noFill/>
          <a:ln/>
        </p:spPr>
        <p:txBody>
          <a:bodyPr wrap="square" lIns="0" tIns="0" rIns="0" bIns="0" rtlCol="0" anchor="t"/>
          <a:lstStyle/>
          <a:p>
            <a:pPr algn="l" indent="0" marL="0">
              <a:lnSpc>
                <a:spcPts val="2050"/>
              </a:lnSpc>
              <a:buNone/>
            </a:pPr>
            <a:r>
              <a:rPr lang="en-US" sz="1300" dirty="0">
                <a:solidFill>
                  <a:srgbClr val="1E3063"/>
                </a:solidFill>
                <a:latin typeface="Instrument Sans Medium" pitchFamily="34" charset="0"/>
                <a:ea typeface="Instrument Sans Medium" pitchFamily="34" charset="-122"/>
                <a:cs typeface="Instrument Sans Medium" pitchFamily="34" charset="-120"/>
              </a:rPr>
              <a:t>Non-subscribers (2847) generated more revenue ($170,436) than subscribers (1053) ($62,645).</a:t>
            </a:r>
            <a:endParaRPr lang="en-US" sz="1300" dirty="0"/>
          </a:p>
        </p:txBody>
      </p:sp>
      <p:pic>
        <p:nvPicPr>
          <p:cNvPr id="5" name="Image 0" descr="preencoded.png">    </p:cNvPr>
          <p:cNvPicPr>
            <a:picLocks noChangeAspect="1"/>
          </p:cNvPicPr>
          <p:nvPr/>
        </p:nvPicPr>
        <p:blipFill>
          <a:blip r:embed="rId1"/>
          <a:stretch>
            <a:fillRect/>
          </a:stretch>
        </p:blipFill>
        <p:spPr>
          <a:xfrm>
            <a:off x="2063353" y="2535555"/>
            <a:ext cx="5049203" cy="5049203"/>
          </a:xfrm>
          <a:prstGeom prst="rect">
            <a:avLst/>
          </a:prstGeom>
        </p:spPr>
      </p:pic>
      <p:sp>
        <p:nvSpPr>
          <p:cNvPr id="6" name="Text 3"/>
          <p:cNvSpPr/>
          <p:nvPr/>
        </p:nvSpPr>
        <p:spPr>
          <a:xfrm>
            <a:off x="7525226" y="1391960"/>
            <a:ext cx="3015377" cy="259318"/>
          </a:xfrm>
          <a:prstGeom prst="rect">
            <a:avLst/>
          </a:prstGeom>
          <a:noFill/>
          <a:ln/>
        </p:spPr>
        <p:txBody>
          <a:bodyPr wrap="none" lIns="0" tIns="0" rIns="0" bIns="0" rtlCol="0" anchor="t"/>
          <a:lstStyle/>
          <a:p>
            <a:pPr algn="l" indent="0" marL="0">
              <a:lnSpc>
                <a:spcPts val="2000"/>
              </a:lnSpc>
              <a:buNone/>
            </a:pPr>
            <a:r>
              <a:rPr lang="en-US" sz="1600" dirty="0">
                <a:solidFill>
                  <a:srgbClr val="091C53"/>
                </a:solidFill>
                <a:latin typeface="Instrument Sans Semi Bold" pitchFamily="34" charset="0"/>
                <a:ea typeface="Instrument Sans Semi Bold" pitchFamily="34" charset="-122"/>
                <a:cs typeface="Instrument Sans Semi Bold" pitchFamily="34" charset="-120"/>
              </a:rPr>
              <a:t>Discount-Dependent Products</a:t>
            </a:r>
            <a:endParaRPr lang="en-US" sz="1600" dirty="0"/>
          </a:p>
        </p:txBody>
      </p:sp>
      <p:sp>
        <p:nvSpPr>
          <p:cNvPr id="7" name="Text 4"/>
          <p:cNvSpPr/>
          <p:nvPr/>
        </p:nvSpPr>
        <p:spPr>
          <a:xfrm>
            <a:off x="7525226" y="1817251"/>
            <a:ext cx="5049203" cy="531495"/>
          </a:xfrm>
          <a:prstGeom prst="rect">
            <a:avLst/>
          </a:prstGeom>
          <a:noFill/>
          <a:ln/>
        </p:spPr>
        <p:txBody>
          <a:bodyPr wrap="square" lIns="0" tIns="0" rIns="0" bIns="0" rtlCol="0" anchor="t"/>
          <a:lstStyle/>
          <a:p>
            <a:pPr algn="l" indent="0" marL="0">
              <a:lnSpc>
                <a:spcPts val="2050"/>
              </a:lnSpc>
              <a:buNone/>
            </a:pPr>
            <a:r>
              <a:rPr lang="en-US" sz="1300" dirty="0">
                <a:solidFill>
                  <a:srgbClr val="1E3063"/>
                </a:solidFill>
                <a:latin typeface="Instrument Sans Medium" pitchFamily="34" charset="0"/>
                <a:ea typeface="Instrument Sans Medium" pitchFamily="34" charset="-122"/>
                <a:cs typeface="Instrument Sans Medium" pitchFamily="34" charset="-120"/>
              </a:rPr>
              <a:t>Top 5 products with highest discount usage: Hat (50%), Sneakers (49.66%), Coat (49.07%), Sweater (48.17%), Pants (47.37%).</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8869680" y="0"/>
            <a:ext cx="5760720" cy="8229600"/>
          </a:xfrm>
          <a:prstGeom prst="rect">
            <a:avLst/>
          </a:prstGeom>
        </p:spPr>
      </p:pic>
      <p:sp>
        <p:nvSpPr>
          <p:cNvPr id="3" name="Text 0"/>
          <p:cNvSpPr/>
          <p:nvPr/>
        </p:nvSpPr>
        <p:spPr>
          <a:xfrm>
            <a:off x="666631" y="1132642"/>
            <a:ext cx="7810738" cy="1190625"/>
          </a:xfrm>
          <a:prstGeom prst="rect">
            <a:avLst/>
          </a:prstGeom>
          <a:noFill/>
          <a:ln/>
        </p:spPr>
        <p:txBody>
          <a:bodyPr wrap="square" lIns="0" tIns="0" rIns="0" bIns="0" rtlCol="0" anchor="t"/>
          <a:lstStyle/>
          <a:p>
            <a:pPr algn="l" indent="0" marL="0">
              <a:lnSpc>
                <a:spcPts val="4650"/>
              </a:lnSpc>
              <a:buNone/>
            </a:pPr>
            <a:r>
              <a:rPr lang="en-US" sz="3700" dirty="0">
                <a:solidFill>
                  <a:srgbClr val="091C53"/>
                </a:solidFill>
                <a:latin typeface="Instrument Sans Semi Bold" pitchFamily="34" charset="0"/>
                <a:ea typeface="Instrument Sans Semi Bold" pitchFamily="34" charset="-122"/>
                <a:cs typeface="Instrument Sans Semi Bold" pitchFamily="34" charset="-120"/>
              </a:rPr>
              <a:t>Customer Segmentation &amp; Product Preferences</a:t>
            </a:r>
            <a:endParaRPr lang="en-US" sz="3700" dirty="0"/>
          </a:p>
        </p:txBody>
      </p:sp>
      <p:sp>
        <p:nvSpPr>
          <p:cNvPr id="4" name="Shape 1"/>
          <p:cNvSpPr/>
          <p:nvPr/>
        </p:nvSpPr>
        <p:spPr>
          <a:xfrm>
            <a:off x="666631" y="2894528"/>
            <a:ext cx="3810119" cy="2320409"/>
          </a:xfrm>
          <a:prstGeom prst="roundRect">
            <a:avLst>
              <a:gd name="adj" fmla="val 4729"/>
            </a:avLst>
          </a:prstGeom>
          <a:solidFill>
            <a:srgbClr val="FFFFFF"/>
          </a:solidFill>
          <a:ln/>
        </p:spPr>
      </p:sp>
      <p:sp>
        <p:nvSpPr>
          <p:cNvPr id="5" name="Shape 2"/>
          <p:cNvSpPr/>
          <p:nvPr/>
        </p:nvSpPr>
        <p:spPr>
          <a:xfrm>
            <a:off x="666631" y="2871668"/>
            <a:ext cx="3810119" cy="91440"/>
          </a:xfrm>
          <a:prstGeom prst="roundRect">
            <a:avLst>
              <a:gd name="adj" fmla="val 187493"/>
            </a:avLst>
          </a:prstGeom>
          <a:solidFill>
            <a:srgbClr val="84C1FA"/>
          </a:solidFill>
          <a:ln/>
        </p:spPr>
      </p:sp>
      <p:sp>
        <p:nvSpPr>
          <p:cNvPr id="6" name="Shape 3"/>
          <p:cNvSpPr/>
          <p:nvPr/>
        </p:nvSpPr>
        <p:spPr>
          <a:xfrm>
            <a:off x="2285940" y="2608898"/>
            <a:ext cx="571381" cy="571381"/>
          </a:xfrm>
          <a:prstGeom prst="roundRect">
            <a:avLst>
              <a:gd name="adj" fmla="val 160033"/>
            </a:avLst>
          </a:prstGeom>
          <a:solidFill>
            <a:srgbClr val="84C1FA"/>
          </a:solidFill>
          <a:ln/>
        </p:spPr>
      </p:sp>
      <p:sp>
        <p:nvSpPr>
          <p:cNvPr id="7" name="Text 4"/>
          <p:cNvSpPr/>
          <p:nvPr/>
        </p:nvSpPr>
        <p:spPr>
          <a:xfrm>
            <a:off x="2457390" y="2751773"/>
            <a:ext cx="228481" cy="285631"/>
          </a:xfrm>
          <a:prstGeom prst="rect">
            <a:avLst/>
          </a:prstGeom>
          <a:noFill/>
          <a:ln/>
        </p:spPr>
        <p:txBody>
          <a:bodyPr wrap="none" lIns="0" tIns="0" rIns="0" bIns="0" rtlCol="0" anchor="t"/>
          <a:lstStyle/>
          <a:p>
            <a:pPr algn="l" indent="0" marL="0">
              <a:lnSpc>
                <a:spcPts val="2850"/>
              </a:lnSpc>
              <a:buNone/>
            </a:pPr>
            <a:r>
              <a:rPr lang="en-US" sz="1750" dirty="0">
                <a:solidFill>
                  <a:srgbClr val="000000"/>
                </a:solidFill>
                <a:latin typeface="Instrument Sans Semi Bold" pitchFamily="34" charset="0"/>
                <a:ea typeface="Instrument Sans Semi Bold" pitchFamily="34" charset="-122"/>
                <a:cs typeface="Instrument Sans Semi Bold" pitchFamily="34" charset="-120"/>
              </a:rPr>
              <a:t>1</a:t>
            </a:r>
            <a:endParaRPr lang="en-US" sz="1750" dirty="0"/>
          </a:p>
        </p:txBody>
      </p:sp>
      <p:sp>
        <p:nvSpPr>
          <p:cNvPr id="8" name="Text 5"/>
          <p:cNvSpPr/>
          <p:nvPr/>
        </p:nvSpPr>
        <p:spPr>
          <a:xfrm>
            <a:off x="879872" y="3370659"/>
            <a:ext cx="2771418" cy="297656"/>
          </a:xfrm>
          <a:prstGeom prst="rect">
            <a:avLst/>
          </a:prstGeom>
          <a:noFill/>
          <a:ln/>
        </p:spPr>
        <p:txBody>
          <a:bodyPr wrap="none" lIns="0" tIns="0" rIns="0" bIns="0" rtlCol="0" anchor="t"/>
          <a:lstStyle/>
          <a:p>
            <a:pPr algn="l" indent="0" marL="0">
              <a:lnSpc>
                <a:spcPts val="230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Customer Segmentation</a:t>
            </a:r>
            <a:endParaRPr lang="en-US" sz="1850" dirty="0"/>
          </a:p>
        </p:txBody>
      </p:sp>
      <p:sp>
        <p:nvSpPr>
          <p:cNvPr id="9" name="Text 6"/>
          <p:cNvSpPr/>
          <p:nvPr/>
        </p:nvSpPr>
        <p:spPr>
          <a:xfrm>
            <a:off x="879872" y="3782497"/>
            <a:ext cx="3383637" cy="609600"/>
          </a:xfrm>
          <a:prstGeom prst="rect">
            <a:avLst/>
          </a:prstGeom>
          <a:noFill/>
          <a:ln/>
        </p:spPr>
        <p:txBody>
          <a:bodyPr wrap="square" lIns="0" tIns="0" rIns="0" bIns="0" rtlCol="0" anchor="t"/>
          <a:lstStyle/>
          <a:p>
            <a:pPr algn="l" indent="0" marL="0">
              <a:lnSpc>
                <a:spcPts val="2350"/>
              </a:lnSpc>
              <a:buNone/>
            </a:pPr>
            <a:r>
              <a:rPr lang="en-US" sz="1450" dirty="0">
                <a:solidFill>
                  <a:srgbClr val="1E3063"/>
                </a:solidFill>
                <a:latin typeface="Instrument Sans Medium" pitchFamily="34" charset="0"/>
                <a:ea typeface="Instrument Sans Medium" pitchFamily="34" charset="-122"/>
                <a:cs typeface="Instrument Sans Medium" pitchFamily="34" charset="-120"/>
              </a:rPr>
              <a:t>Loyal (3116), Returning (701), New (83) customers based on purchase history.</a:t>
            </a:r>
            <a:endParaRPr lang="en-US" sz="1450" dirty="0"/>
          </a:p>
        </p:txBody>
      </p:sp>
      <p:sp>
        <p:nvSpPr>
          <p:cNvPr id="10" name="Shape 7"/>
          <p:cNvSpPr/>
          <p:nvPr/>
        </p:nvSpPr>
        <p:spPr>
          <a:xfrm>
            <a:off x="4667131" y="2894528"/>
            <a:ext cx="3810238" cy="2320409"/>
          </a:xfrm>
          <a:prstGeom prst="roundRect">
            <a:avLst>
              <a:gd name="adj" fmla="val 4729"/>
            </a:avLst>
          </a:prstGeom>
          <a:solidFill>
            <a:srgbClr val="FFFFFF"/>
          </a:solidFill>
          <a:ln/>
        </p:spPr>
      </p:sp>
      <p:sp>
        <p:nvSpPr>
          <p:cNvPr id="11" name="Shape 8"/>
          <p:cNvSpPr/>
          <p:nvPr/>
        </p:nvSpPr>
        <p:spPr>
          <a:xfrm>
            <a:off x="4667131" y="2871668"/>
            <a:ext cx="3810238" cy="91440"/>
          </a:xfrm>
          <a:prstGeom prst="roundRect">
            <a:avLst>
              <a:gd name="adj" fmla="val 187493"/>
            </a:avLst>
          </a:prstGeom>
          <a:solidFill>
            <a:srgbClr val="84C1FA"/>
          </a:solidFill>
          <a:ln/>
        </p:spPr>
      </p:sp>
      <p:sp>
        <p:nvSpPr>
          <p:cNvPr id="12" name="Shape 9"/>
          <p:cNvSpPr/>
          <p:nvPr/>
        </p:nvSpPr>
        <p:spPr>
          <a:xfrm>
            <a:off x="6286560" y="2608898"/>
            <a:ext cx="571381" cy="571381"/>
          </a:xfrm>
          <a:prstGeom prst="roundRect">
            <a:avLst>
              <a:gd name="adj" fmla="val 160033"/>
            </a:avLst>
          </a:prstGeom>
          <a:solidFill>
            <a:srgbClr val="84C1FA"/>
          </a:solidFill>
          <a:ln/>
        </p:spPr>
      </p:sp>
      <p:sp>
        <p:nvSpPr>
          <p:cNvPr id="13" name="Text 10"/>
          <p:cNvSpPr/>
          <p:nvPr/>
        </p:nvSpPr>
        <p:spPr>
          <a:xfrm>
            <a:off x="6458010" y="2751773"/>
            <a:ext cx="228481" cy="285631"/>
          </a:xfrm>
          <a:prstGeom prst="rect">
            <a:avLst/>
          </a:prstGeom>
          <a:noFill/>
          <a:ln/>
        </p:spPr>
        <p:txBody>
          <a:bodyPr wrap="none" lIns="0" tIns="0" rIns="0" bIns="0" rtlCol="0" anchor="t"/>
          <a:lstStyle/>
          <a:p>
            <a:pPr algn="l" indent="0" marL="0">
              <a:lnSpc>
                <a:spcPts val="2850"/>
              </a:lnSpc>
              <a:buNone/>
            </a:pPr>
            <a:r>
              <a:rPr lang="en-US" sz="1750" dirty="0">
                <a:solidFill>
                  <a:srgbClr val="000000"/>
                </a:solidFill>
                <a:latin typeface="Instrument Sans Semi Bold" pitchFamily="34" charset="0"/>
                <a:ea typeface="Instrument Sans Semi Bold" pitchFamily="34" charset="-122"/>
                <a:cs typeface="Instrument Sans Semi Bold" pitchFamily="34" charset="-120"/>
              </a:rPr>
              <a:t>2</a:t>
            </a:r>
            <a:endParaRPr lang="en-US" sz="1750" dirty="0"/>
          </a:p>
        </p:txBody>
      </p:sp>
      <p:sp>
        <p:nvSpPr>
          <p:cNvPr id="14" name="Text 11"/>
          <p:cNvSpPr/>
          <p:nvPr/>
        </p:nvSpPr>
        <p:spPr>
          <a:xfrm>
            <a:off x="4880372" y="3370659"/>
            <a:ext cx="3191708" cy="297656"/>
          </a:xfrm>
          <a:prstGeom prst="rect">
            <a:avLst/>
          </a:prstGeom>
          <a:noFill/>
          <a:ln/>
        </p:spPr>
        <p:txBody>
          <a:bodyPr wrap="none" lIns="0" tIns="0" rIns="0" bIns="0" rtlCol="0" anchor="t"/>
          <a:lstStyle/>
          <a:p>
            <a:pPr algn="l" indent="0" marL="0">
              <a:lnSpc>
                <a:spcPts val="230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Top 3 Products per Category</a:t>
            </a:r>
            <a:endParaRPr lang="en-US" sz="1850" dirty="0"/>
          </a:p>
        </p:txBody>
      </p:sp>
      <p:sp>
        <p:nvSpPr>
          <p:cNvPr id="15" name="Text 12"/>
          <p:cNvSpPr/>
          <p:nvPr/>
        </p:nvSpPr>
        <p:spPr>
          <a:xfrm>
            <a:off x="4880372" y="3782497"/>
            <a:ext cx="3383756" cy="1219200"/>
          </a:xfrm>
          <a:prstGeom prst="rect">
            <a:avLst/>
          </a:prstGeom>
          <a:noFill/>
          <a:ln/>
        </p:spPr>
        <p:txBody>
          <a:bodyPr wrap="square" lIns="0" tIns="0" rIns="0" bIns="0" rtlCol="0" anchor="t"/>
          <a:lstStyle/>
          <a:p>
            <a:pPr algn="l" indent="0" marL="0">
              <a:lnSpc>
                <a:spcPts val="2350"/>
              </a:lnSpc>
              <a:buNone/>
            </a:pPr>
            <a:r>
              <a:rPr lang="en-US" sz="1450" dirty="0">
                <a:solidFill>
                  <a:srgbClr val="1E3063"/>
                </a:solidFill>
                <a:latin typeface="Instrument Sans Medium" pitchFamily="34" charset="0"/>
                <a:ea typeface="Instrument Sans Medium" pitchFamily="34" charset="-122"/>
                <a:cs typeface="Instrument Sans Medium" pitchFamily="34" charset="-120"/>
              </a:rPr>
              <a:t>Accessories: Jewelry, Sunglasses, Belt. Clothing: Blouse, Pants, Shirt. Footwear: Sandals, Shoes, Sneakers. Outerwear: Jacket, Coat.</a:t>
            </a:r>
            <a:endParaRPr lang="en-US" sz="1450" dirty="0"/>
          </a:p>
        </p:txBody>
      </p:sp>
      <p:sp>
        <p:nvSpPr>
          <p:cNvPr id="16" name="Shape 13"/>
          <p:cNvSpPr/>
          <p:nvPr/>
        </p:nvSpPr>
        <p:spPr>
          <a:xfrm>
            <a:off x="666631" y="5690949"/>
            <a:ext cx="7810738" cy="1406009"/>
          </a:xfrm>
          <a:prstGeom prst="roundRect">
            <a:avLst>
              <a:gd name="adj" fmla="val 7804"/>
            </a:avLst>
          </a:prstGeom>
          <a:solidFill>
            <a:srgbClr val="FFFFFF"/>
          </a:solidFill>
          <a:ln/>
        </p:spPr>
      </p:sp>
      <p:sp>
        <p:nvSpPr>
          <p:cNvPr id="17" name="Shape 14"/>
          <p:cNvSpPr/>
          <p:nvPr/>
        </p:nvSpPr>
        <p:spPr>
          <a:xfrm>
            <a:off x="666631" y="5668089"/>
            <a:ext cx="7810738" cy="91440"/>
          </a:xfrm>
          <a:prstGeom prst="roundRect">
            <a:avLst>
              <a:gd name="adj" fmla="val 187493"/>
            </a:avLst>
          </a:prstGeom>
          <a:solidFill>
            <a:srgbClr val="84C1FA"/>
          </a:solidFill>
          <a:ln/>
        </p:spPr>
      </p:sp>
      <p:sp>
        <p:nvSpPr>
          <p:cNvPr id="18" name="Shape 15"/>
          <p:cNvSpPr/>
          <p:nvPr/>
        </p:nvSpPr>
        <p:spPr>
          <a:xfrm>
            <a:off x="4286310" y="5405318"/>
            <a:ext cx="571381" cy="571381"/>
          </a:xfrm>
          <a:prstGeom prst="roundRect">
            <a:avLst>
              <a:gd name="adj" fmla="val 160033"/>
            </a:avLst>
          </a:prstGeom>
          <a:solidFill>
            <a:srgbClr val="84C1FA"/>
          </a:solidFill>
          <a:ln/>
        </p:spPr>
      </p:sp>
      <p:sp>
        <p:nvSpPr>
          <p:cNvPr id="19" name="Text 16"/>
          <p:cNvSpPr/>
          <p:nvPr/>
        </p:nvSpPr>
        <p:spPr>
          <a:xfrm>
            <a:off x="4457760" y="5548193"/>
            <a:ext cx="228481" cy="285631"/>
          </a:xfrm>
          <a:prstGeom prst="rect">
            <a:avLst/>
          </a:prstGeom>
          <a:noFill/>
          <a:ln/>
        </p:spPr>
        <p:txBody>
          <a:bodyPr wrap="none" lIns="0" tIns="0" rIns="0" bIns="0" rtlCol="0" anchor="t"/>
          <a:lstStyle/>
          <a:p>
            <a:pPr algn="l" indent="0" marL="0">
              <a:lnSpc>
                <a:spcPts val="2850"/>
              </a:lnSpc>
              <a:buNone/>
            </a:pPr>
            <a:r>
              <a:rPr lang="en-US" sz="1750" dirty="0">
                <a:solidFill>
                  <a:srgbClr val="000000"/>
                </a:solidFill>
                <a:latin typeface="Instrument Sans Semi Bold" pitchFamily="34" charset="0"/>
                <a:ea typeface="Instrument Sans Semi Bold" pitchFamily="34" charset="-122"/>
                <a:cs typeface="Instrument Sans Semi Bold" pitchFamily="34" charset="-120"/>
              </a:rPr>
              <a:t>3</a:t>
            </a:r>
            <a:endParaRPr lang="en-US" sz="1750" dirty="0"/>
          </a:p>
        </p:txBody>
      </p:sp>
      <p:sp>
        <p:nvSpPr>
          <p:cNvPr id="20" name="Text 17"/>
          <p:cNvSpPr/>
          <p:nvPr/>
        </p:nvSpPr>
        <p:spPr>
          <a:xfrm>
            <a:off x="879872" y="6167080"/>
            <a:ext cx="3432572" cy="297656"/>
          </a:xfrm>
          <a:prstGeom prst="rect">
            <a:avLst/>
          </a:prstGeom>
          <a:noFill/>
          <a:ln/>
        </p:spPr>
        <p:txBody>
          <a:bodyPr wrap="none" lIns="0" tIns="0" rIns="0" bIns="0" rtlCol="0" anchor="t"/>
          <a:lstStyle/>
          <a:p>
            <a:pPr algn="l" indent="0" marL="0">
              <a:lnSpc>
                <a:spcPts val="2300"/>
              </a:lnSpc>
              <a:buNone/>
            </a:pPr>
            <a:r>
              <a:rPr lang="en-US" sz="1850" dirty="0">
                <a:solidFill>
                  <a:srgbClr val="1E3063"/>
                </a:solidFill>
                <a:latin typeface="Instrument Sans Semi Bold" pitchFamily="34" charset="0"/>
                <a:ea typeface="Instrument Sans Semi Bold" pitchFamily="34" charset="-122"/>
                <a:cs typeface="Instrument Sans Semi Bold" pitchFamily="34" charset="-120"/>
              </a:rPr>
              <a:t>Repeat Buyers &amp; Subscriptions</a:t>
            </a:r>
            <a:endParaRPr lang="en-US" sz="1850" dirty="0"/>
          </a:p>
        </p:txBody>
      </p:sp>
      <p:sp>
        <p:nvSpPr>
          <p:cNvPr id="21" name="Text 18"/>
          <p:cNvSpPr/>
          <p:nvPr/>
        </p:nvSpPr>
        <p:spPr>
          <a:xfrm>
            <a:off x="879872" y="6578918"/>
            <a:ext cx="7384256" cy="304800"/>
          </a:xfrm>
          <a:prstGeom prst="rect">
            <a:avLst/>
          </a:prstGeom>
          <a:noFill/>
          <a:ln/>
        </p:spPr>
        <p:txBody>
          <a:bodyPr wrap="none" lIns="0" tIns="0" rIns="0" bIns="0" rtlCol="0" anchor="t"/>
          <a:lstStyle/>
          <a:p>
            <a:pPr algn="l" indent="0" marL="0">
              <a:lnSpc>
                <a:spcPts val="2350"/>
              </a:lnSpc>
              <a:buNone/>
            </a:pPr>
            <a:r>
              <a:rPr lang="en-US" sz="1450" dirty="0">
                <a:solidFill>
                  <a:srgbClr val="1E3063"/>
                </a:solidFill>
                <a:latin typeface="Instrument Sans Medium" pitchFamily="34" charset="0"/>
                <a:ea typeface="Instrument Sans Medium" pitchFamily="34" charset="-122"/>
                <a:cs typeface="Instrument Sans Medium" pitchFamily="34" charset="-120"/>
              </a:rPr>
              <a:t>958 repeat buyers (more than 5 purchases) are subscribers, while 2518 are not.</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76407" y="610076"/>
            <a:ext cx="11777067" cy="693301"/>
          </a:xfrm>
          <a:prstGeom prst="rect">
            <a:avLst/>
          </a:prstGeom>
          <a:noFill/>
          <a:ln/>
        </p:spPr>
        <p:txBody>
          <a:bodyPr wrap="none" lIns="0" tIns="0" rIns="0" bIns="0" rtlCol="0" anchor="t"/>
          <a:lstStyle/>
          <a:p>
            <a:pPr algn="l" indent="0" marL="0">
              <a:lnSpc>
                <a:spcPts val="5450"/>
              </a:lnSpc>
              <a:buNone/>
            </a:pPr>
            <a:r>
              <a:rPr lang="en-US" sz="4350" dirty="0">
                <a:solidFill>
                  <a:srgbClr val="091C53"/>
                </a:solidFill>
                <a:latin typeface="Instrument Sans Semi Bold" pitchFamily="34" charset="0"/>
                <a:ea typeface="Instrument Sans Semi Bold" pitchFamily="34" charset="-122"/>
                <a:cs typeface="Instrument Sans Semi Bold" pitchFamily="34" charset="-120"/>
              </a:rPr>
              <a:t>Revenue by Age Group &amp; Power BI Dashboard</a:t>
            </a:r>
            <a:endParaRPr lang="en-US" sz="4350" dirty="0"/>
          </a:p>
        </p:txBody>
      </p:sp>
      <p:sp>
        <p:nvSpPr>
          <p:cNvPr id="3" name="Text 1"/>
          <p:cNvSpPr/>
          <p:nvPr/>
        </p:nvSpPr>
        <p:spPr>
          <a:xfrm>
            <a:off x="776407" y="1857970"/>
            <a:ext cx="2952512" cy="346591"/>
          </a:xfrm>
          <a:prstGeom prst="rect">
            <a:avLst/>
          </a:prstGeom>
          <a:noFill/>
          <a:ln/>
        </p:spPr>
        <p:txBody>
          <a:bodyPr wrap="none" lIns="0" tIns="0" rIns="0" bIns="0" rtlCol="0" anchor="t"/>
          <a:lstStyle/>
          <a:p>
            <a:pPr algn="l" indent="0" marL="0">
              <a:lnSpc>
                <a:spcPts val="2700"/>
              </a:lnSpc>
              <a:buNone/>
            </a:pPr>
            <a:r>
              <a:rPr lang="en-US" sz="2150" dirty="0">
                <a:solidFill>
                  <a:srgbClr val="091C53"/>
                </a:solidFill>
                <a:latin typeface="Instrument Sans Semi Bold" pitchFamily="34" charset="0"/>
                <a:ea typeface="Instrument Sans Semi Bold" pitchFamily="34" charset="-122"/>
                <a:cs typeface="Instrument Sans Semi Bold" pitchFamily="34" charset="-120"/>
              </a:rPr>
              <a:t>Revenue by Age Group</a:t>
            </a:r>
            <a:endParaRPr lang="en-US" sz="2150" dirty="0"/>
          </a:p>
        </p:txBody>
      </p:sp>
      <p:pic>
        <p:nvPicPr>
          <p:cNvPr id="4" name="Image 0" descr="preencoded.png">    </p:cNvPr>
          <p:cNvPicPr>
            <a:picLocks noChangeAspect="1"/>
          </p:cNvPicPr>
          <p:nvPr/>
        </p:nvPicPr>
        <p:blipFill>
          <a:blip r:embed="rId1"/>
          <a:stretch>
            <a:fillRect/>
          </a:stretch>
        </p:blipFill>
        <p:spPr>
          <a:xfrm>
            <a:off x="776407" y="2454116"/>
            <a:ext cx="6268164" cy="3510082"/>
          </a:xfrm>
          <a:prstGeom prst="rect">
            <a:avLst/>
          </a:prstGeom>
        </p:spPr>
      </p:pic>
      <p:sp>
        <p:nvSpPr>
          <p:cNvPr id="5" name="Text 2"/>
          <p:cNvSpPr/>
          <p:nvPr/>
        </p:nvSpPr>
        <p:spPr>
          <a:xfrm>
            <a:off x="776407" y="6213753"/>
            <a:ext cx="6268164" cy="709613"/>
          </a:xfrm>
          <a:prstGeom prst="rect">
            <a:avLst/>
          </a:prstGeom>
          <a:noFill/>
          <a:ln/>
        </p:spPr>
        <p:txBody>
          <a:bodyPr wrap="square" lIns="0" tIns="0" rIns="0" bIns="0" rtlCol="0" anchor="t"/>
          <a:lstStyle/>
          <a:p>
            <a:pPr algn="l" indent="0" marL="0">
              <a:lnSpc>
                <a:spcPts val="2750"/>
              </a:lnSpc>
              <a:buNone/>
            </a:pPr>
            <a:r>
              <a:rPr lang="en-US" sz="1700" dirty="0">
                <a:solidFill>
                  <a:srgbClr val="1E3063"/>
                </a:solidFill>
                <a:latin typeface="Instrument Sans Medium" pitchFamily="34" charset="0"/>
                <a:ea typeface="Instrument Sans Medium" pitchFamily="34" charset="-122"/>
                <a:cs typeface="Instrument Sans Medium" pitchFamily="34" charset="-120"/>
              </a:rPr>
              <a:t>Young Adults contribute the most revenue, followed closely by Middle-aged customers.</a:t>
            </a:r>
            <a:endParaRPr lang="en-US" sz="1700" dirty="0"/>
          </a:p>
        </p:txBody>
      </p:sp>
      <p:sp>
        <p:nvSpPr>
          <p:cNvPr id="6" name="Text 3"/>
          <p:cNvSpPr/>
          <p:nvPr/>
        </p:nvSpPr>
        <p:spPr>
          <a:xfrm>
            <a:off x="7593449" y="1857970"/>
            <a:ext cx="2881074" cy="346591"/>
          </a:xfrm>
          <a:prstGeom prst="rect">
            <a:avLst/>
          </a:prstGeom>
          <a:noFill/>
          <a:ln/>
        </p:spPr>
        <p:txBody>
          <a:bodyPr wrap="none" lIns="0" tIns="0" rIns="0" bIns="0" rtlCol="0" anchor="t"/>
          <a:lstStyle/>
          <a:p>
            <a:pPr algn="l" indent="0" marL="0">
              <a:lnSpc>
                <a:spcPts val="2700"/>
              </a:lnSpc>
              <a:buNone/>
            </a:pPr>
            <a:r>
              <a:rPr lang="en-US" sz="2150" dirty="0">
                <a:solidFill>
                  <a:srgbClr val="091C53"/>
                </a:solidFill>
                <a:latin typeface="Instrument Sans Semi Bold" pitchFamily="34" charset="0"/>
                <a:ea typeface="Instrument Sans Semi Bold" pitchFamily="34" charset="-122"/>
                <a:cs typeface="Instrument Sans Semi Bold" pitchFamily="34" charset="-120"/>
              </a:rPr>
              <a:t>Interactive Dashboard</a:t>
            </a:r>
            <a:endParaRPr lang="en-US" sz="2150" dirty="0"/>
          </a:p>
        </p:txBody>
      </p:sp>
      <p:sp>
        <p:nvSpPr>
          <p:cNvPr id="7" name="Text 4"/>
          <p:cNvSpPr/>
          <p:nvPr/>
        </p:nvSpPr>
        <p:spPr>
          <a:xfrm>
            <a:off x="7593449" y="2426375"/>
            <a:ext cx="6268164" cy="1064419"/>
          </a:xfrm>
          <a:prstGeom prst="rect">
            <a:avLst/>
          </a:prstGeom>
          <a:noFill/>
          <a:ln/>
        </p:spPr>
        <p:txBody>
          <a:bodyPr wrap="square" lIns="0" tIns="0" rIns="0" bIns="0" rtlCol="0" anchor="t"/>
          <a:lstStyle/>
          <a:p>
            <a:pPr algn="l" indent="0" marL="0">
              <a:lnSpc>
                <a:spcPts val="2750"/>
              </a:lnSpc>
              <a:buNone/>
            </a:pPr>
            <a:r>
              <a:rPr lang="en-US" sz="1700" dirty="0">
                <a:solidFill>
                  <a:srgbClr val="1E3063"/>
                </a:solidFill>
                <a:latin typeface="Instrument Sans Medium" pitchFamily="34" charset="0"/>
                <a:ea typeface="Instrument Sans Medium" pitchFamily="34" charset="-122"/>
                <a:cs typeface="Instrument Sans Medium" pitchFamily="34" charset="-120"/>
              </a:rPr>
              <a:t>An interactive Power BI dashboard visualizes these insights, including customer counts, average purchase amounts, and review ratings.</a:t>
            </a:r>
            <a:endParaRPr lang="en-US" sz="1700" dirty="0"/>
          </a:p>
        </p:txBody>
      </p:sp>
      <p:pic>
        <p:nvPicPr>
          <p:cNvPr id="8" name="Image 1" descr="preencoded.png">    </p:cNvPr>
          <p:cNvPicPr>
            <a:picLocks noChangeAspect="1"/>
          </p:cNvPicPr>
          <p:nvPr/>
        </p:nvPicPr>
        <p:blipFill>
          <a:blip r:embed="rId2"/>
          <a:stretch>
            <a:fillRect/>
          </a:stretch>
        </p:blipFill>
        <p:spPr>
          <a:xfrm>
            <a:off x="7593449" y="3740348"/>
            <a:ext cx="6268164" cy="363640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907137" y="557213"/>
            <a:ext cx="9036844" cy="633174"/>
          </a:xfrm>
          <a:prstGeom prst="rect">
            <a:avLst/>
          </a:prstGeom>
          <a:noFill/>
          <a:ln/>
        </p:spPr>
        <p:txBody>
          <a:bodyPr wrap="none" lIns="0" tIns="0" rIns="0" bIns="0" rtlCol="0" anchor="t"/>
          <a:lstStyle/>
          <a:p>
            <a:pPr algn="l" indent="0" marL="0">
              <a:lnSpc>
                <a:spcPts val="4950"/>
              </a:lnSpc>
              <a:buNone/>
            </a:pPr>
            <a:r>
              <a:rPr lang="en-US" sz="3950" dirty="0">
                <a:solidFill>
                  <a:srgbClr val="091C53"/>
                </a:solidFill>
                <a:latin typeface="Instrument Sans Semi Bold" pitchFamily="34" charset="0"/>
                <a:ea typeface="Instrument Sans Semi Bold" pitchFamily="34" charset="-122"/>
                <a:cs typeface="Instrument Sans Semi Bold" pitchFamily="34" charset="-120"/>
              </a:rPr>
              <a:t>Strategic Business Recommendations</a:t>
            </a:r>
            <a:endParaRPr lang="en-US" sz="3950" dirty="0"/>
          </a:p>
        </p:txBody>
      </p:sp>
      <p:pic>
        <p:nvPicPr>
          <p:cNvPr id="3" name="Image 0" descr="preencoded.png">    </p:cNvPr>
          <p:cNvPicPr>
            <a:picLocks noChangeAspect="1"/>
          </p:cNvPicPr>
          <p:nvPr/>
        </p:nvPicPr>
        <p:blipFill>
          <a:blip r:embed="rId1"/>
          <a:stretch>
            <a:fillRect/>
          </a:stretch>
        </p:blipFill>
        <p:spPr>
          <a:xfrm>
            <a:off x="907137" y="1595557"/>
            <a:ext cx="1013103" cy="1215747"/>
          </a:xfrm>
          <a:prstGeom prst="rect">
            <a:avLst/>
          </a:prstGeom>
        </p:spPr>
      </p:pic>
      <p:sp>
        <p:nvSpPr>
          <p:cNvPr id="4" name="Text 1"/>
          <p:cNvSpPr/>
          <p:nvPr/>
        </p:nvSpPr>
        <p:spPr>
          <a:xfrm>
            <a:off x="2122765" y="1798082"/>
            <a:ext cx="2532817" cy="316468"/>
          </a:xfrm>
          <a:prstGeom prst="rect">
            <a:avLst/>
          </a:prstGeom>
          <a:noFill/>
          <a:ln/>
        </p:spPr>
        <p:txBody>
          <a:bodyPr wrap="none" lIns="0" tIns="0" rIns="0" bIns="0" rtlCol="0" anchor="t"/>
          <a:lstStyle/>
          <a:p>
            <a:pPr algn="l" indent="0" marL="0">
              <a:lnSpc>
                <a:spcPts val="2450"/>
              </a:lnSpc>
              <a:buNone/>
            </a:pPr>
            <a:r>
              <a:rPr lang="en-US" sz="1950" dirty="0">
                <a:solidFill>
                  <a:srgbClr val="1E3063"/>
                </a:solidFill>
                <a:latin typeface="Instrument Sans Semi Bold" pitchFamily="34" charset="0"/>
                <a:ea typeface="Instrument Sans Semi Bold" pitchFamily="34" charset="-122"/>
                <a:cs typeface="Instrument Sans Semi Bold" pitchFamily="34" charset="-120"/>
              </a:rPr>
              <a:t>Boost Subscriptions</a:t>
            </a:r>
            <a:endParaRPr lang="en-US" sz="1950" dirty="0"/>
          </a:p>
        </p:txBody>
      </p:sp>
      <p:sp>
        <p:nvSpPr>
          <p:cNvPr id="5" name="Text 2"/>
          <p:cNvSpPr/>
          <p:nvPr/>
        </p:nvSpPr>
        <p:spPr>
          <a:xfrm>
            <a:off x="2122765" y="2236113"/>
            <a:ext cx="11600378" cy="324207"/>
          </a:xfrm>
          <a:prstGeom prst="rect">
            <a:avLst/>
          </a:prstGeom>
          <a:noFill/>
          <a:ln/>
        </p:spPr>
        <p:txBody>
          <a:bodyPr wrap="none" lIns="0" tIns="0" rIns="0" bIns="0" rtlCol="0" anchor="t"/>
          <a:lstStyle/>
          <a:p>
            <a:pPr algn="l" indent="0" marL="0">
              <a:lnSpc>
                <a:spcPts val="2550"/>
              </a:lnSpc>
              <a:buNone/>
            </a:pPr>
            <a:r>
              <a:rPr lang="en-US" sz="1550" dirty="0">
                <a:solidFill>
                  <a:srgbClr val="1E3063"/>
                </a:solidFill>
                <a:latin typeface="Instrument Sans Medium" pitchFamily="34" charset="0"/>
                <a:ea typeface="Instrument Sans Medium" pitchFamily="34" charset="-122"/>
                <a:cs typeface="Instrument Sans Medium" pitchFamily="34" charset="-120"/>
              </a:rPr>
              <a:t>Promote exclusive benefits to increase subscriber base.</a:t>
            </a:r>
            <a:endParaRPr lang="en-US" sz="1550" dirty="0"/>
          </a:p>
        </p:txBody>
      </p:sp>
      <p:pic>
        <p:nvPicPr>
          <p:cNvPr id="6" name="Image 1" descr="preencoded.png">    </p:cNvPr>
          <p:cNvPicPr>
            <a:picLocks noChangeAspect="1"/>
          </p:cNvPicPr>
          <p:nvPr/>
        </p:nvPicPr>
        <p:blipFill>
          <a:blip r:embed="rId2"/>
          <a:stretch>
            <a:fillRect/>
          </a:stretch>
        </p:blipFill>
        <p:spPr>
          <a:xfrm>
            <a:off x="907137" y="2811304"/>
            <a:ext cx="1013103" cy="1215747"/>
          </a:xfrm>
          <a:prstGeom prst="rect">
            <a:avLst/>
          </a:prstGeom>
        </p:spPr>
      </p:pic>
      <p:sp>
        <p:nvSpPr>
          <p:cNvPr id="7" name="Text 3"/>
          <p:cNvSpPr/>
          <p:nvPr/>
        </p:nvSpPr>
        <p:spPr>
          <a:xfrm>
            <a:off x="2122765" y="3013829"/>
            <a:ext cx="3326368" cy="316468"/>
          </a:xfrm>
          <a:prstGeom prst="rect">
            <a:avLst/>
          </a:prstGeom>
          <a:noFill/>
          <a:ln/>
        </p:spPr>
        <p:txBody>
          <a:bodyPr wrap="none" lIns="0" tIns="0" rIns="0" bIns="0" rtlCol="0" anchor="t"/>
          <a:lstStyle/>
          <a:p>
            <a:pPr algn="l" indent="0" marL="0">
              <a:lnSpc>
                <a:spcPts val="2450"/>
              </a:lnSpc>
              <a:buNone/>
            </a:pPr>
            <a:r>
              <a:rPr lang="en-US" sz="1950" dirty="0">
                <a:solidFill>
                  <a:srgbClr val="1E3063"/>
                </a:solidFill>
                <a:latin typeface="Instrument Sans Semi Bold" pitchFamily="34" charset="0"/>
                <a:ea typeface="Instrument Sans Semi Bold" pitchFamily="34" charset="-122"/>
                <a:cs typeface="Instrument Sans Semi Bold" pitchFamily="34" charset="-120"/>
              </a:rPr>
              <a:t>Customer Loyalty Programs</a:t>
            </a:r>
            <a:endParaRPr lang="en-US" sz="1950" dirty="0"/>
          </a:p>
        </p:txBody>
      </p:sp>
      <p:sp>
        <p:nvSpPr>
          <p:cNvPr id="8" name="Text 4"/>
          <p:cNvSpPr/>
          <p:nvPr/>
        </p:nvSpPr>
        <p:spPr>
          <a:xfrm>
            <a:off x="2122765" y="3451860"/>
            <a:ext cx="11600378" cy="324207"/>
          </a:xfrm>
          <a:prstGeom prst="rect">
            <a:avLst/>
          </a:prstGeom>
          <a:noFill/>
          <a:ln/>
        </p:spPr>
        <p:txBody>
          <a:bodyPr wrap="none" lIns="0" tIns="0" rIns="0" bIns="0" rtlCol="0" anchor="t"/>
          <a:lstStyle/>
          <a:p>
            <a:pPr algn="l" indent="0" marL="0">
              <a:lnSpc>
                <a:spcPts val="2550"/>
              </a:lnSpc>
              <a:buNone/>
            </a:pPr>
            <a:r>
              <a:rPr lang="en-US" sz="1550" dirty="0">
                <a:solidFill>
                  <a:srgbClr val="1E3063"/>
                </a:solidFill>
                <a:latin typeface="Instrument Sans Medium" pitchFamily="34" charset="0"/>
                <a:ea typeface="Instrument Sans Medium" pitchFamily="34" charset="-122"/>
                <a:cs typeface="Instrument Sans Medium" pitchFamily="34" charset="-120"/>
              </a:rPr>
              <a:t>Reward repeat buyers to foster loyalty and retention.</a:t>
            </a:r>
            <a:endParaRPr lang="en-US" sz="1550" dirty="0"/>
          </a:p>
        </p:txBody>
      </p:sp>
      <p:pic>
        <p:nvPicPr>
          <p:cNvPr id="9" name="Image 2" descr="preencoded.png">    </p:cNvPr>
          <p:cNvPicPr>
            <a:picLocks noChangeAspect="1"/>
          </p:cNvPicPr>
          <p:nvPr/>
        </p:nvPicPr>
        <p:blipFill>
          <a:blip r:embed="rId3"/>
          <a:stretch>
            <a:fillRect/>
          </a:stretch>
        </p:blipFill>
        <p:spPr>
          <a:xfrm>
            <a:off x="907137" y="4027051"/>
            <a:ext cx="1013103" cy="1215747"/>
          </a:xfrm>
          <a:prstGeom prst="rect">
            <a:avLst/>
          </a:prstGeom>
        </p:spPr>
      </p:pic>
      <p:sp>
        <p:nvSpPr>
          <p:cNvPr id="10" name="Text 5"/>
          <p:cNvSpPr/>
          <p:nvPr/>
        </p:nvSpPr>
        <p:spPr>
          <a:xfrm>
            <a:off x="2122765" y="4229576"/>
            <a:ext cx="2738438" cy="316468"/>
          </a:xfrm>
          <a:prstGeom prst="rect">
            <a:avLst/>
          </a:prstGeom>
          <a:noFill/>
          <a:ln/>
        </p:spPr>
        <p:txBody>
          <a:bodyPr wrap="none" lIns="0" tIns="0" rIns="0" bIns="0" rtlCol="0" anchor="t"/>
          <a:lstStyle/>
          <a:p>
            <a:pPr algn="l" indent="0" marL="0">
              <a:lnSpc>
                <a:spcPts val="2450"/>
              </a:lnSpc>
              <a:buNone/>
            </a:pPr>
            <a:r>
              <a:rPr lang="en-US" sz="1950" dirty="0">
                <a:solidFill>
                  <a:srgbClr val="1E3063"/>
                </a:solidFill>
                <a:latin typeface="Instrument Sans Semi Bold" pitchFamily="34" charset="0"/>
                <a:ea typeface="Instrument Sans Semi Bold" pitchFamily="34" charset="-122"/>
                <a:cs typeface="Instrument Sans Semi Bold" pitchFamily="34" charset="-120"/>
              </a:rPr>
              <a:t>Review Discount Policy</a:t>
            </a:r>
            <a:endParaRPr lang="en-US" sz="1950" dirty="0"/>
          </a:p>
        </p:txBody>
      </p:sp>
      <p:sp>
        <p:nvSpPr>
          <p:cNvPr id="11" name="Text 6"/>
          <p:cNvSpPr/>
          <p:nvPr/>
        </p:nvSpPr>
        <p:spPr>
          <a:xfrm>
            <a:off x="2122765" y="4667607"/>
            <a:ext cx="11600378" cy="324207"/>
          </a:xfrm>
          <a:prstGeom prst="rect">
            <a:avLst/>
          </a:prstGeom>
          <a:noFill/>
          <a:ln/>
        </p:spPr>
        <p:txBody>
          <a:bodyPr wrap="none" lIns="0" tIns="0" rIns="0" bIns="0" rtlCol="0" anchor="t"/>
          <a:lstStyle/>
          <a:p>
            <a:pPr algn="l" indent="0" marL="0">
              <a:lnSpc>
                <a:spcPts val="2550"/>
              </a:lnSpc>
              <a:buNone/>
            </a:pPr>
            <a:r>
              <a:rPr lang="en-US" sz="1550" dirty="0">
                <a:solidFill>
                  <a:srgbClr val="1E3063"/>
                </a:solidFill>
                <a:latin typeface="Instrument Sans Medium" pitchFamily="34" charset="0"/>
                <a:ea typeface="Instrument Sans Medium" pitchFamily="34" charset="-122"/>
                <a:cs typeface="Instrument Sans Medium" pitchFamily="34" charset="-120"/>
              </a:rPr>
              <a:t>Balance sales boosts with margin control for profitability.</a:t>
            </a:r>
            <a:endParaRPr lang="en-US" sz="1550" dirty="0"/>
          </a:p>
        </p:txBody>
      </p:sp>
      <p:pic>
        <p:nvPicPr>
          <p:cNvPr id="12" name="Image 3" descr="preencoded.png">    </p:cNvPr>
          <p:cNvPicPr>
            <a:picLocks noChangeAspect="1"/>
          </p:cNvPicPr>
          <p:nvPr/>
        </p:nvPicPr>
        <p:blipFill>
          <a:blip r:embed="rId4"/>
          <a:stretch>
            <a:fillRect/>
          </a:stretch>
        </p:blipFill>
        <p:spPr>
          <a:xfrm>
            <a:off x="907137" y="5242798"/>
            <a:ext cx="1013103" cy="1215747"/>
          </a:xfrm>
          <a:prstGeom prst="rect">
            <a:avLst/>
          </a:prstGeom>
        </p:spPr>
      </p:pic>
      <p:sp>
        <p:nvSpPr>
          <p:cNvPr id="13" name="Text 7"/>
          <p:cNvSpPr/>
          <p:nvPr/>
        </p:nvSpPr>
        <p:spPr>
          <a:xfrm>
            <a:off x="2122765" y="5445323"/>
            <a:ext cx="2532817" cy="316468"/>
          </a:xfrm>
          <a:prstGeom prst="rect">
            <a:avLst/>
          </a:prstGeom>
          <a:noFill/>
          <a:ln/>
        </p:spPr>
        <p:txBody>
          <a:bodyPr wrap="none" lIns="0" tIns="0" rIns="0" bIns="0" rtlCol="0" anchor="t"/>
          <a:lstStyle/>
          <a:p>
            <a:pPr algn="l" indent="0" marL="0">
              <a:lnSpc>
                <a:spcPts val="2450"/>
              </a:lnSpc>
              <a:buNone/>
            </a:pPr>
            <a:r>
              <a:rPr lang="en-US" sz="1950" dirty="0">
                <a:solidFill>
                  <a:srgbClr val="1E3063"/>
                </a:solidFill>
                <a:latin typeface="Instrument Sans Semi Bold" pitchFamily="34" charset="0"/>
                <a:ea typeface="Instrument Sans Semi Bold" pitchFamily="34" charset="-122"/>
                <a:cs typeface="Instrument Sans Semi Bold" pitchFamily="34" charset="-120"/>
              </a:rPr>
              <a:t>Product Positioning</a:t>
            </a:r>
            <a:endParaRPr lang="en-US" sz="1950" dirty="0"/>
          </a:p>
        </p:txBody>
      </p:sp>
      <p:sp>
        <p:nvSpPr>
          <p:cNvPr id="14" name="Text 8"/>
          <p:cNvSpPr/>
          <p:nvPr/>
        </p:nvSpPr>
        <p:spPr>
          <a:xfrm>
            <a:off x="2122765" y="5883354"/>
            <a:ext cx="11600378" cy="324207"/>
          </a:xfrm>
          <a:prstGeom prst="rect">
            <a:avLst/>
          </a:prstGeom>
          <a:noFill/>
          <a:ln/>
        </p:spPr>
        <p:txBody>
          <a:bodyPr wrap="none" lIns="0" tIns="0" rIns="0" bIns="0" rtlCol="0" anchor="t"/>
          <a:lstStyle/>
          <a:p>
            <a:pPr algn="l" indent="0" marL="0">
              <a:lnSpc>
                <a:spcPts val="2550"/>
              </a:lnSpc>
              <a:buNone/>
            </a:pPr>
            <a:r>
              <a:rPr lang="en-US" sz="1550" dirty="0">
                <a:solidFill>
                  <a:srgbClr val="1E3063"/>
                </a:solidFill>
                <a:latin typeface="Instrument Sans Medium" pitchFamily="34" charset="0"/>
                <a:ea typeface="Instrument Sans Medium" pitchFamily="34" charset="-122"/>
                <a:cs typeface="Instrument Sans Medium" pitchFamily="34" charset="-120"/>
              </a:rPr>
              <a:t>Highlight top-rated and best-selling products in marketing campaigns.</a:t>
            </a:r>
            <a:endParaRPr lang="en-US" sz="1550" dirty="0"/>
          </a:p>
        </p:txBody>
      </p:sp>
      <p:pic>
        <p:nvPicPr>
          <p:cNvPr id="15" name="Image 4" descr="preencoded.png">    </p:cNvPr>
          <p:cNvPicPr>
            <a:picLocks noChangeAspect="1"/>
          </p:cNvPicPr>
          <p:nvPr/>
        </p:nvPicPr>
        <p:blipFill>
          <a:blip r:embed="rId5"/>
          <a:stretch>
            <a:fillRect/>
          </a:stretch>
        </p:blipFill>
        <p:spPr>
          <a:xfrm>
            <a:off x="907137" y="6458545"/>
            <a:ext cx="1013103" cy="1215747"/>
          </a:xfrm>
          <a:prstGeom prst="rect">
            <a:avLst/>
          </a:prstGeom>
        </p:spPr>
      </p:pic>
      <p:sp>
        <p:nvSpPr>
          <p:cNvPr id="16" name="Text 9"/>
          <p:cNvSpPr/>
          <p:nvPr/>
        </p:nvSpPr>
        <p:spPr>
          <a:xfrm>
            <a:off x="2122765" y="6661071"/>
            <a:ext cx="2532817" cy="316468"/>
          </a:xfrm>
          <a:prstGeom prst="rect">
            <a:avLst/>
          </a:prstGeom>
          <a:noFill/>
          <a:ln/>
        </p:spPr>
        <p:txBody>
          <a:bodyPr wrap="none" lIns="0" tIns="0" rIns="0" bIns="0" rtlCol="0" anchor="t"/>
          <a:lstStyle/>
          <a:p>
            <a:pPr algn="l" indent="0" marL="0">
              <a:lnSpc>
                <a:spcPts val="2450"/>
              </a:lnSpc>
              <a:buNone/>
            </a:pPr>
            <a:r>
              <a:rPr lang="en-US" sz="1950" dirty="0">
                <a:solidFill>
                  <a:srgbClr val="1E3063"/>
                </a:solidFill>
                <a:latin typeface="Instrument Sans Semi Bold" pitchFamily="34" charset="0"/>
                <a:ea typeface="Instrument Sans Semi Bold" pitchFamily="34" charset="-122"/>
                <a:cs typeface="Instrument Sans Semi Bold" pitchFamily="34" charset="-120"/>
              </a:rPr>
              <a:t>Targeted Marketing</a:t>
            </a:r>
            <a:endParaRPr lang="en-US" sz="1950" dirty="0"/>
          </a:p>
        </p:txBody>
      </p:sp>
      <p:sp>
        <p:nvSpPr>
          <p:cNvPr id="17" name="Text 10"/>
          <p:cNvSpPr/>
          <p:nvPr/>
        </p:nvSpPr>
        <p:spPr>
          <a:xfrm>
            <a:off x="2122765" y="7099102"/>
            <a:ext cx="11600378" cy="324207"/>
          </a:xfrm>
          <a:prstGeom prst="rect">
            <a:avLst/>
          </a:prstGeom>
          <a:noFill/>
          <a:ln/>
        </p:spPr>
        <p:txBody>
          <a:bodyPr wrap="none" lIns="0" tIns="0" rIns="0" bIns="0" rtlCol="0" anchor="t"/>
          <a:lstStyle/>
          <a:p>
            <a:pPr algn="l" indent="0" marL="0">
              <a:lnSpc>
                <a:spcPts val="2550"/>
              </a:lnSpc>
              <a:buNone/>
            </a:pPr>
            <a:r>
              <a:rPr lang="en-US" sz="1550" dirty="0">
                <a:solidFill>
                  <a:srgbClr val="1E3063"/>
                </a:solidFill>
                <a:latin typeface="Instrument Sans Medium" pitchFamily="34" charset="0"/>
                <a:ea typeface="Instrument Sans Medium" pitchFamily="34" charset="-122"/>
                <a:cs typeface="Instrument Sans Medium" pitchFamily="34" charset="-120"/>
              </a:rPr>
              <a:t>Focus efforts on high-revenue age groups and express-shipping users.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2026-01-22T20:09:36Z</dcterms:created>
  <dcterms:modified xsi:type="dcterms:W3CDTF">2026-01-22T20:09:36Z</dcterms:modified>
</cp:coreProperties>
</file>